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3" r:id="rId5"/>
    <p:sldId id="264" r:id="rId6"/>
    <p:sldId id="266" r:id="rId7"/>
    <p:sldId id="258" r:id="rId8"/>
    <p:sldId id="267" r:id="rId9"/>
    <p:sldId id="268" r:id="rId10"/>
    <p:sldId id="269" r:id="rId11"/>
    <p:sldId id="270" r:id="rId12"/>
    <p:sldId id="271" r:id="rId13"/>
    <p:sldId id="279" r:id="rId14"/>
    <p:sldId id="272" r:id="rId15"/>
    <p:sldId id="257" r:id="rId16"/>
    <p:sldId id="274" r:id="rId17"/>
    <p:sldId id="276" r:id="rId18"/>
    <p:sldId id="277" r:id="rId19"/>
    <p:sldId id="278" r:id="rId20"/>
    <p:sldId id="275" r:id="rId21"/>
    <p:sldId id="273"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22" autoAdjust="0"/>
    <p:restoredTop sz="94660"/>
  </p:normalViewPr>
  <p:slideViewPr>
    <p:cSldViewPr>
      <p:cViewPr>
        <p:scale>
          <a:sx n="60" d="100"/>
          <a:sy n="60" d="100"/>
        </p:scale>
        <p:origin x="-1734" y="-27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0E6F2A1-3CE4-4195-9257-BF0B38759616}" type="datetimeFigureOut">
              <a:rPr lang="en-GB" smtClean="0"/>
              <a:t>30/03/2022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CA34A-CAD8-48BF-8001-8D9C4811CC29}" type="slidenum">
              <a:rPr lang="en-GB" smtClean="0"/>
              <a:t>‹#›</a:t>
            </a:fld>
            <a:endParaRPr lang="en-GB"/>
          </a:p>
        </p:txBody>
      </p:sp>
    </p:spTree>
    <p:extLst>
      <p:ext uri="{BB962C8B-B14F-4D97-AF65-F5344CB8AC3E}">
        <p14:creationId xmlns:p14="http://schemas.microsoft.com/office/powerpoint/2010/main" val="524836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E6F2A1-3CE4-4195-9257-BF0B38759616}" type="datetimeFigureOut">
              <a:rPr lang="en-GB" smtClean="0"/>
              <a:t>30/03/2022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CA34A-CAD8-48BF-8001-8D9C4811CC29}" type="slidenum">
              <a:rPr lang="en-GB" smtClean="0"/>
              <a:t>‹#›</a:t>
            </a:fld>
            <a:endParaRPr lang="en-GB"/>
          </a:p>
        </p:txBody>
      </p:sp>
    </p:spTree>
    <p:extLst>
      <p:ext uri="{BB962C8B-B14F-4D97-AF65-F5344CB8AC3E}">
        <p14:creationId xmlns:p14="http://schemas.microsoft.com/office/powerpoint/2010/main" val="142729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E6F2A1-3CE4-4195-9257-BF0B38759616}" type="datetimeFigureOut">
              <a:rPr lang="en-GB" smtClean="0"/>
              <a:t>30/03/2022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CA34A-CAD8-48BF-8001-8D9C4811CC29}" type="slidenum">
              <a:rPr lang="en-GB" smtClean="0"/>
              <a:t>‹#›</a:t>
            </a:fld>
            <a:endParaRPr lang="en-GB"/>
          </a:p>
        </p:txBody>
      </p:sp>
    </p:spTree>
    <p:extLst>
      <p:ext uri="{BB962C8B-B14F-4D97-AF65-F5344CB8AC3E}">
        <p14:creationId xmlns:p14="http://schemas.microsoft.com/office/powerpoint/2010/main" val="912822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0E6F2A1-3CE4-4195-9257-BF0B38759616}" type="datetimeFigureOut">
              <a:rPr lang="en-GB" smtClean="0"/>
              <a:t>30/03/2022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BCA34A-CAD8-48BF-8001-8D9C4811CC29}" type="slidenum">
              <a:rPr lang="en-GB" smtClean="0"/>
              <a:t>‹#›</a:t>
            </a:fld>
            <a:endParaRPr lang="en-GB"/>
          </a:p>
        </p:txBody>
      </p:sp>
    </p:spTree>
    <p:extLst>
      <p:ext uri="{BB962C8B-B14F-4D97-AF65-F5344CB8AC3E}">
        <p14:creationId xmlns:p14="http://schemas.microsoft.com/office/powerpoint/2010/main" val="3665219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0E6F2A1-3CE4-4195-9257-BF0B38759616}" type="datetimeFigureOut">
              <a:rPr lang="en-GB" smtClean="0"/>
              <a:t>30/03/2022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BCA34A-CAD8-48BF-8001-8D9C4811CC29}" type="slidenum">
              <a:rPr lang="en-GB" smtClean="0"/>
              <a:t>‹#›</a:t>
            </a:fld>
            <a:endParaRPr lang="en-GB"/>
          </a:p>
        </p:txBody>
      </p:sp>
    </p:spTree>
    <p:extLst>
      <p:ext uri="{BB962C8B-B14F-4D97-AF65-F5344CB8AC3E}">
        <p14:creationId xmlns:p14="http://schemas.microsoft.com/office/powerpoint/2010/main" val="3923988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0E6F2A1-3CE4-4195-9257-BF0B38759616}" type="datetimeFigureOut">
              <a:rPr lang="en-GB" smtClean="0"/>
              <a:t>30/03/2022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BCA34A-CAD8-48BF-8001-8D9C4811CC29}" type="slidenum">
              <a:rPr lang="en-GB" smtClean="0"/>
              <a:t>‹#›</a:t>
            </a:fld>
            <a:endParaRPr lang="en-GB"/>
          </a:p>
        </p:txBody>
      </p:sp>
    </p:spTree>
    <p:extLst>
      <p:ext uri="{BB962C8B-B14F-4D97-AF65-F5344CB8AC3E}">
        <p14:creationId xmlns:p14="http://schemas.microsoft.com/office/powerpoint/2010/main" val="23945493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E6F2A1-3CE4-4195-9257-BF0B38759616}" type="datetimeFigureOut">
              <a:rPr lang="en-GB" smtClean="0"/>
              <a:t>30/03/2022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BCA34A-CAD8-48BF-8001-8D9C4811CC29}" type="slidenum">
              <a:rPr lang="en-GB" smtClean="0"/>
              <a:t>‹#›</a:t>
            </a:fld>
            <a:endParaRPr lang="en-GB"/>
          </a:p>
        </p:txBody>
      </p:sp>
    </p:spTree>
    <p:extLst>
      <p:ext uri="{BB962C8B-B14F-4D97-AF65-F5344CB8AC3E}">
        <p14:creationId xmlns:p14="http://schemas.microsoft.com/office/powerpoint/2010/main" val="3514383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E6F2A1-3CE4-4195-9257-BF0B38759616}" type="datetimeFigureOut">
              <a:rPr lang="en-GB" smtClean="0"/>
              <a:t>30/03/2022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BCA34A-CAD8-48BF-8001-8D9C4811CC29}" type="slidenum">
              <a:rPr lang="en-GB" smtClean="0"/>
              <a:t>‹#›</a:t>
            </a:fld>
            <a:endParaRPr lang="en-GB"/>
          </a:p>
        </p:txBody>
      </p:sp>
    </p:spTree>
    <p:extLst>
      <p:ext uri="{BB962C8B-B14F-4D97-AF65-F5344CB8AC3E}">
        <p14:creationId xmlns:p14="http://schemas.microsoft.com/office/powerpoint/2010/main" val="2356172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E6F2A1-3CE4-4195-9257-BF0B38759616}" type="datetimeFigureOut">
              <a:rPr lang="en-GB" smtClean="0"/>
              <a:t>30/03/2022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BCA34A-CAD8-48BF-8001-8D9C4811CC29}" type="slidenum">
              <a:rPr lang="en-GB" smtClean="0"/>
              <a:t>‹#›</a:t>
            </a:fld>
            <a:endParaRPr lang="en-GB"/>
          </a:p>
        </p:txBody>
      </p:sp>
    </p:spTree>
    <p:extLst>
      <p:ext uri="{BB962C8B-B14F-4D97-AF65-F5344CB8AC3E}">
        <p14:creationId xmlns:p14="http://schemas.microsoft.com/office/powerpoint/2010/main" val="3906873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E6F2A1-3CE4-4195-9257-BF0B38759616}" type="datetimeFigureOut">
              <a:rPr lang="en-GB" smtClean="0"/>
              <a:t>30/03/2022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CA34A-CAD8-48BF-8001-8D9C4811CC29}" type="slidenum">
              <a:rPr lang="en-GB" smtClean="0"/>
              <a:t>‹#›</a:t>
            </a:fld>
            <a:endParaRPr lang="en-GB"/>
          </a:p>
        </p:txBody>
      </p:sp>
    </p:spTree>
    <p:extLst>
      <p:ext uri="{BB962C8B-B14F-4D97-AF65-F5344CB8AC3E}">
        <p14:creationId xmlns:p14="http://schemas.microsoft.com/office/powerpoint/2010/main" val="2908805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E6F2A1-3CE4-4195-9257-BF0B38759616}" type="datetimeFigureOut">
              <a:rPr lang="en-GB" smtClean="0"/>
              <a:t>30/03/2022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CA34A-CAD8-48BF-8001-8D9C4811CC29}" type="slidenum">
              <a:rPr lang="en-GB" smtClean="0"/>
              <a:t>‹#›</a:t>
            </a:fld>
            <a:endParaRPr lang="en-GB"/>
          </a:p>
        </p:txBody>
      </p:sp>
    </p:spTree>
    <p:extLst>
      <p:ext uri="{BB962C8B-B14F-4D97-AF65-F5344CB8AC3E}">
        <p14:creationId xmlns:p14="http://schemas.microsoft.com/office/powerpoint/2010/main" val="4292670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E6F2A1-3CE4-4195-9257-BF0B38759616}" type="datetimeFigureOut">
              <a:rPr lang="en-GB" smtClean="0"/>
              <a:t>30/03/2022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BCA34A-CAD8-48BF-8001-8D9C4811CC29}" type="slidenum">
              <a:rPr lang="en-GB" smtClean="0"/>
              <a:t>‹#›</a:t>
            </a:fld>
            <a:endParaRPr lang="en-GB"/>
          </a:p>
        </p:txBody>
      </p:sp>
    </p:spTree>
    <p:extLst>
      <p:ext uri="{BB962C8B-B14F-4D97-AF65-F5344CB8AC3E}">
        <p14:creationId xmlns:p14="http://schemas.microsoft.com/office/powerpoint/2010/main" val="23112702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5536" y="497000"/>
            <a:ext cx="7200800" cy="1446550"/>
          </a:xfrm>
          <a:prstGeom prst="rect">
            <a:avLst/>
          </a:prstGeom>
          <a:noFill/>
        </p:spPr>
        <p:txBody>
          <a:bodyPr wrap="square" rtlCol="0">
            <a:spAutoFit/>
          </a:bodyPr>
          <a:lstStyle/>
          <a:p>
            <a:r>
              <a:rPr lang="en-GB" sz="4400" dirty="0" smtClean="0">
                <a:latin typeface="SassoonCRInfant" panose="02010503020300020003" pitchFamily="2" charset="0"/>
              </a:rPr>
              <a:t>Reading </a:t>
            </a:r>
            <a:r>
              <a:rPr lang="en-GB" sz="4400" dirty="0" smtClean="0">
                <a:latin typeface="SassoonCRInfant" panose="02010503020300020003" pitchFamily="2" charset="0"/>
              </a:rPr>
              <a:t>Workshop</a:t>
            </a:r>
          </a:p>
          <a:p>
            <a:r>
              <a:rPr lang="en-GB" sz="4400" dirty="0" smtClean="0">
                <a:latin typeface="SassoonCRInfant" panose="02010503020300020003" pitchFamily="2" charset="0"/>
              </a:rPr>
              <a:t>Wednesday 30</a:t>
            </a:r>
            <a:r>
              <a:rPr lang="en-GB" sz="4400" baseline="30000" dirty="0" smtClean="0">
                <a:latin typeface="SassoonCRInfant" panose="02010503020300020003" pitchFamily="2" charset="0"/>
              </a:rPr>
              <a:t>th</a:t>
            </a:r>
            <a:r>
              <a:rPr lang="en-GB" sz="4400" dirty="0" smtClean="0">
                <a:latin typeface="SassoonCRInfant" panose="02010503020300020003" pitchFamily="2" charset="0"/>
              </a:rPr>
              <a:t> March</a:t>
            </a:r>
            <a:endParaRPr lang="en-GB" sz="4400" dirty="0">
              <a:latin typeface="SassoonCRInfant" panose="02010503020300020003" pitchFamily="2" charset="0"/>
            </a:endParaRPr>
          </a:p>
        </p:txBody>
      </p:sp>
      <p:sp>
        <p:nvSpPr>
          <p:cNvPr id="5" name="Rectangle 4"/>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3234" y="2492896"/>
            <a:ext cx="3437532" cy="35844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43915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importance of Reading </a:t>
            </a:r>
            <a:endParaRPr lang="en-GB" dirty="0"/>
          </a:p>
        </p:txBody>
      </p:sp>
      <p:sp>
        <p:nvSpPr>
          <p:cNvPr id="4" name="Rounded Rectangular Callout 3"/>
          <p:cNvSpPr/>
          <p:nvPr/>
        </p:nvSpPr>
        <p:spPr>
          <a:xfrm rot="20695592">
            <a:off x="540552" y="1534010"/>
            <a:ext cx="3168352" cy="2088232"/>
          </a:xfrm>
          <a:prstGeom prst="wedgeRoundRectCallou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1600" dirty="0"/>
              <a:t>“Children who enjoy reading and think positivity about reading have on average much higher mental well being than those of their peers”</a:t>
            </a:r>
          </a:p>
          <a:p>
            <a:pPr algn="ctr"/>
            <a:r>
              <a:rPr lang="en-GB" sz="1600" i="1" dirty="0"/>
              <a:t>Golf and Clark Sept 2018</a:t>
            </a:r>
            <a:endParaRPr lang="en-GB" sz="1600" i="1" dirty="0"/>
          </a:p>
        </p:txBody>
      </p:sp>
      <p:sp>
        <p:nvSpPr>
          <p:cNvPr id="5" name="Rounded Rectangular Callout 4"/>
          <p:cNvSpPr/>
          <p:nvPr/>
        </p:nvSpPr>
        <p:spPr>
          <a:xfrm rot="659241">
            <a:off x="5462040" y="1655613"/>
            <a:ext cx="3168352" cy="2088232"/>
          </a:xfrm>
          <a:prstGeom prst="wedgeRoundRectCallou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1600" dirty="0" smtClean="0"/>
              <a:t>Reading introduces young people to new vocabulary, new ideas and experiences beyond their own, enabling them to better understand and absorb new information and concepts across the curriculum”</a:t>
            </a:r>
          </a:p>
          <a:p>
            <a:pPr algn="ctr"/>
            <a:r>
              <a:rPr lang="en-GB" sz="1600" i="1" dirty="0" smtClean="0"/>
              <a:t>Sullivan and Brown 2013</a:t>
            </a:r>
            <a:endParaRPr lang="en-GB" sz="1600" i="1" dirty="0"/>
          </a:p>
        </p:txBody>
      </p:sp>
      <p:sp>
        <p:nvSpPr>
          <p:cNvPr id="6" name="Rounded Rectangular Callout 5"/>
          <p:cNvSpPr/>
          <p:nvPr/>
        </p:nvSpPr>
        <p:spPr>
          <a:xfrm rot="21390039">
            <a:off x="2688560" y="4121386"/>
            <a:ext cx="3168352" cy="2088232"/>
          </a:xfrm>
          <a:prstGeom prst="wedgeRoundRect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1600" dirty="0" smtClean="0"/>
              <a:t>Young people who enjoy reading very much are nearly five times as likely to read above the expected level for their age compared with young people who do not enjoy reading at all.</a:t>
            </a:r>
          </a:p>
          <a:p>
            <a:pPr algn="ctr"/>
            <a:r>
              <a:rPr lang="en-GB" sz="1600" i="1" dirty="0" smtClean="0"/>
              <a:t>National Literacy Trust 2021</a:t>
            </a:r>
            <a:endParaRPr lang="en-GB" sz="1600" i="1" dirty="0"/>
          </a:p>
        </p:txBody>
      </p:sp>
      <p:sp>
        <p:nvSpPr>
          <p:cNvPr id="7" name="Rectangle 6"/>
          <p:cNvSpPr/>
          <p:nvPr/>
        </p:nvSpPr>
        <p:spPr>
          <a:xfrm>
            <a:off x="179512" y="116632"/>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834891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sters Reflections – The home/school relationship | Class Teach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980728"/>
            <a:ext cx="8777055" cy="36724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30742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692696"/>
            <a:ext cx="8739619" cy="48245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069385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8712968" cy="57866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295238" y="6212731"/>
            <a:ext cx="6625532" cy="523220"/>
          </a:xfrm>
          <a:prstGeom prst="rect">
            <a:avLst/>
          </a:prstGeom>
          <a:noFill/>
        </p:spPr>
        <p:txBody>
          <a:bodyPr wrap="none" rtlCol="0">
            <a:spAutoFit/>
          </a:bodyPr>
          <a:lstStyle/>
          <a:p>
            <a:r>
              <a:rPr lang="en-GB" sz="2800" dirty="0" smtClean="0">
                <a:latin typeface="Comic Sans MS" panose="030F0702030302020204" pitchFamily="66" charset="0"/>
              </a:rPr>
              <a:t>Taught, practised and developed daily </a:t>
            </a:r>
            <a:endParaRPr lang="en-GB" sz="2800" dirty="0">
              <a:latin typeface="Comic Sans MS" panose="030F0702030302020204" pitchFamily="66" charset="0"/>
            </a:endParaRPr>
          </a:p>
        </p:txBody>
      </p:sp>
      <p:sp>
        <p:nvSpPr>
          <p:cNvPr id="6" name="Rectangle 5"/>
          <p:cNvSpPr/>
          <p:nvPr/>
        </p:nvSpPr>
        <p:spPr>
          <a:xfrm>
            <a:off x="179512" y="260648"/>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232202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04664"/>
            <a:ext cx="8783130" cy="48245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12178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1129" y="1484784"/>
            <a:ext cx="8424936" cy="4832092"/>
          </a:xfrm>
          <a:prstGeom prst="rect">
            <a:avLst/>
          </a:prstGeom>
          <a:noFill/>
        </p:spPr>
        <p:txBody>
          <a:bodyPr wrap="square" rtlCol="0">
            <a:spAutoFit/>
          </a:bodyPr>
          <a:lstStyle/>
          <a:p>
            <a:r>
              <a:rPr lang="en-GB" sz="2800" dirty="0" smtClean="0">
                <a:latin typeface="SassoonCRInfant" panose="02010503020300020003" pitchFamily="2" charset="0"/>
              </a:rPr>
              <a:t>V </a:t>
            </a:r>
            <a:r>
              <a:rPr lang="en-GB" sz="2800" dirty="0" smtClean="0">
                <a:latin typeface="SassoonCRInfant" panose="02010503020300020003" pitchFamily="2" charset="0"/>
              </a:rPr>
              <a:t>– vocabulary (Understanding of words and meaning )</a:t>
            </a:r>
            <a:endParaRPr lang="en-GB" sz="2800" dirty="0" smtClean="0">
              <a:latin typeface="SassoonCRInfant" panose="02010503020300020003" pitchFamily="2" charset="0"/>
            </a:endParaRPr>
          </a:p>
          <a:p>
            <a:r>
              <a:rPr lang="en-GB" sz="2800" dirty="0" smtClean="0">
                <a:latin typeface="SassoonCRInfant" panose="02010503020300020003" pitchFamily="2" charset="0"/>
              </a:rPr>
              <a:t>I </a:t>
            </a:r>
            <a:r>
              <a:rPr lang="en-GB" sz="2800" dirty="0" smtClean="0">
                <a:latin typeface="SassoonCRInfant" panose="02010503020300020003" pitchFamily="2" charset="0"/>
              </a:rPr>
              <a:t>– inference- (using their ideas based on what they have read and the clues in the text)</a:t>
            </a:r>
            <a:endParaRPr lang="en-GB" sz="2800" dirty="0" smtClean="0">
              <a:latin typeface="SassoonCRInfant" panose="02010503020300020003" pitchFamily="2" charset="0"/>
            </a:endParaRPr>
          </a:p>
          <a:p>
            <a:r>
              <a:rPr lang="en-GB" sz="2800" dirty="0" smtClean="0">
                <a:latin typeface="SassoonCRInfant" panose="02010503020300020003" pitchFamily="2" charset="0"/>
              </a:rPr>
              <a:t>P </a:t>
            </a:r>
            <a:r>
              <a:rPr lang="en-GB" sz="2800" dirty="0" smtClean="0">
                <a:latin typeface="SassoonCRInfant" panose="02010503020300020003" pitchFamily="2" charset="0"/>
              </a:rPr>
              <a:t>– prediction (making predictions about the characters, plot and setting)</a:t>
            </a:r>
            <a:endParaRPr lang="en-GB" sz="2800" dirty="0" smtClean="0">
              <a:latin typeface="SassoonCRInfant" panose="02010503020300020003" pitchFamily="2" charset="0"/>
            </a:endParaRPr>
          </a:p>
          <a:p>
            <a:r>
              <a:rPr lang="en-GB" sz="2800" dirty="0" smtClean="0">
                <a:latin typeface="SassoonCRInfant" panose="02010503020300020003" pitchFamily="2" charset="0"/>
              </a:rPr>
              <a:t>E </a:t>
            </a:r>
            <a:r>
              <a:rPr lang="en-GB" sz="2800" dirty="0" smtClean="0">
                <a:latin typeface="SassoonCRInfant" panose="02010503020300020003" pitchFamily="2" charset="0"/>
              </a:rPr>
              <a:t>– explain (explaining thinking and reasoning about key themes and events in the story) </a:t>
            </a:r>
            <a:endParaRPr lang="en-GB" sz="2800" dirty="0" smtClean="0">
              <a:latin typeface="SassoonCRInfant" panose="02010503020300020003" pitchFamily="2" charset="0"/>
            </a:endParaRPr>
          </a:p>
          <a:p>
            <a:r>
              <a:rPr lang="en-GB" sz="2800" dirty="0" smtClean="0">
                <a:latin typeface="SassoonCRInfant" panose="02010503020300020003" pitchFamily="2" charset="0"/>
              </a:rPr>
              <a:t>R </a:t>
            </a:r>
            <a:r>
              <a:rPr lang="en-GB" sz="2800" dirty="0">
                <a:latin typeface="SassoonCRInfant" panose="02010503020300020003" pitchFamily="2" charset="0"/>
              </a:rPr>
              <a:t>-</a:t>
            </a:r>
            <a:r>
              <a:rPr lang="en-GB" sz="2800" dirty="0" smtClean="0">
                <a:latin typeface="SassoonCRInfant" panose="02010503020300020003" pitchFamily="2" charset="0"/>
              </a:rPr>
              <a:t> retrieval </a:t>
            </a:r>
            <a:r>
              <a:rPr lang="en-GB" sz="2800" dirty="0" smtClean="0">
                <a:latin typeface="SassoonCRInfant" panose="02010503020300020003" pitchFamily="2" charset="0"/>
              </a:rPr>
              <a:t>– (finding answers to questions that are directly in the text)</a:t>
            </a:r>
            <a:endParaRPr lang="en-GB" sz="2800" dirty="0" smtClean="0">
              <a:latin typeface="SassoonCRInfant" panose="02010503020300020003" pitchFamily="2" charset="0"/>
            </a:endParaRPr>
          </a:p>
          <a:p>
            <a:r>
              <a:rPr lang="en-GB" sz="2800" dirty="0" smtClean="0">
                <a:latin typeface="SassoonCRInfant" panose="02010503020300020003" pitchFamily="2" charset="0"/>
              </a:rPr>
              <a:t>S </a:t>
            </a:r>
            <a:r>
              <a:rPr lang="en-GB" sz="2800" dirty="0" smtClean="0">
                <a:latin typeface="SassoonCRInfant" panose="02010503020300020003" pitchFamily="2" charset="0"/>
              </a:rPr>
              <a:t>– sequencing / summarising – (key event in the story) </a:t>
            </a:r>
            <a:endParaRPr lang="en-GB" sz="2800" dirty="0" smtClean="0">
              <a:latin typeface="SassoonCRInfant" panose="02010503020300020003" pitchFamily="2" charset="0"/>
            </a:endParaRPr>
          </a:p>
          <a:p>
            <a:endParaRPr lang="en-GB" sz="2800" dirty="0">
              <a:latin typeface="SassoonCRInfant" panose="02010503020300020003" pitchFamily="2" charset="0"/>
            </a:endParaRPr>
          </a:p>
        </p:txBody>
      </p:sp>
      <p:sp>
        <p:nvSpPr>
          <p:cNvPr id="2" name="Rectangle 1"/>
          <p:cNvSpPr/>
          <p:nvPr/>
        </p:nvSpPr>
        <p:spPr>
          <a:xfrm>
            <a:off x="179512" y="188640"/>
            <a:ext cx="8784976" cy="6480720"/>
          </a:xfrm>
          <a:prstGeom prst="rect">
            <a:avLst/>
          </a:prstGeom>
          <a:noFill/>
          <a:ln w="41275" cmpd="dbl">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0672" y="521774"/>
            <a:ext cx="5191125" cy="876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766752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0391"/>
            <a:ext cx="8229600" cy="1143000"/>
          </a:xfrm>
        </p:spPr>
        <p:txBody>
          <a:bodyPr/>
          <a:lstStyle/>
          <a:p>
            <a:r>
              <a:rPr lang="en-GB" dirty="0" smtClean="0">
                <a:latin typeface="Comic Sans MS" panose="030F0702030302020204" pitchFamily="66" charset="0"/>
              </a:rPr>
              <a:t>Helping your child at home </a:t>
            </a:r>
            <a:endParaRPr lang="en-GB" dirty="0">
              <a:latin typeface="Comic Sans MS" panose="030F0702030302020204" pitchFamily="66" charset="0"/>
            </a:endParaRPr>
          </a:p>
        </p:txBody>
      </p:sp>
      <p:sp>
        <p:nvSpPr>
          <p:cNvPr id="3" name="Content Placeholder 2"/>
          <p:cNvSpPr>
            <a:spLocks noGrp="1"/>
          </p:cNvSpPr>
          <p:nvPr>
            <p:ph idx="1"/>
          </p:nvPr>
        </p:nvSpPr>
        <p:spPr>
          <a:xfrm>
            <a:off x="323528" y="1268760"/>
            <a:ext cx="8640960" cy="5256584"/>
          </a:xfrm>
        </p:spPr>
        <p:txBody>
          <a:bodyPr>
            <a:normAutofit fontScale="62500" lnSpcReduction="20000"/>
          </a:bodyPr>
          <a:lstStyle/>
          <a:p>
            <a:pPr>
              <a:lnSpc>
                <a:spcPct val="170000"/>
              </a:lnSpc>
            </a:pPr>
            <a:r>
              <a:rPr lang="en-GB" dirty="0" smtClean="0">
                <a:latin typeface="Comic Sans MS" panose="030F0702030302020204" pitchFamily="66" charset="0"/>
              </a:rPr>
              <a:t>Listening to your child read </a:t>
            </a:r>
          </a:p>
          <a:p>
            <a:pPr>
              <a:lnSpc>
                <a:spcPct val="170000"/>
              </a:lnSpc>
            </a:pPr>
            <a:r>
              <a:rPr lang="en-GB" dirty="0" smtClean="0">
                <a:latin typeface="Comic Sans MS" panose="030F0702030302020204" pitchFamily="66" charset="0"/>
              </a:rPr>
              <a:t>The books that are sent home should be the right level for your child and words should be readable (decodable) for your child. They are written to ensure steady progress and success. </a:t>
            </a:r>
          </a:p>
          <a:p>
            <a:pPr>
              <a:lnSpc>
                <a:spcPct val="170000"/>
              </a:lnSpc>
            </a:pPr>
            <a:r>
              <a:rPr lang="en-GB" dirty="0" smtClean="0">
                <a:latin typeface="Comic Sans MS" panose="030F0702030302020204" pitchFamily="66" charset="0"/>
              </a:rPr>
              <a:t>Many books include helpful notes for parents inside the front cover and back covers to help you support your child when reading </a:t>
            </a:r>
          </a:p>
          <a:p>
            <a:pPr>
              <a:lnSpc>
                <a:spcPct val="170000"/>
              </a:lnSpc>
            </a:pPr>
            <a:r>
              <a:rPr lang="en-GB" dirty="0" smtClean="0">
                <a:latin typeface="Comic Sans MS" panose="030F0702030302020204" pitchFamily="66" charset="0"/>
              </a:rPr>
              <a:t>Re-reading lets children see or hear words and phrases enough times to remember them, also also help them to think again about the ideas in the book, perhaps noticing things they missed the first time. </a:t>
            </a:r>
            <a:endParaRPr lang="en-GB" dirty="0">
              <a:latin typeface="Comic Sans MS" panose="030F0702030302020204" pitchFamily="66" charset="0"/>
            </a:endParaRPr>
          </a:p>
        </p:txBody>
      </p:sp>
      <p:sp>
        <p:nvSpPr>
          <p:cNvPr id="4" name="Rectangle 3"/>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257828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Reading to your child </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85000" lnSpcReduction="10000"/>
          </a:bodyPr>
          <a:lstStyle/>
          <a:p>
            <a:pPr>
              <a:lnSpc>
                <a:spcPct val="150000"/>
              </a:lnSpc>
            </a:pPr>
            <a:r>
              <a:rPr lang="en-GB" dirty="0" smtClean="0">
                <a:latin typeface="Comic Sans MS" panose="030F0702030302020204" pitchFamily="66" charset="0"/>
              </a:rPr>
              <a:t>Reading to your child will help them to enjoy reading and will build up vital comprehension skills. They can learn so much from how confidently and enthusiastically you model reading aloud and are to listen to the repetition and rhyme in your voice and be engaged in the story, without the pressures of decoding. </a:t>
            </a:r>
            <a:endParaRPr lang="en-GB" dirty="0">
              <a:latin typeface="Comic Sans MS" panose="030F0702030302020204" pitchFamily="66" charset="0"/>
            </a:endParaRPr>
          </a:p>
        </p:txBody>
      </p:sp>
      <p:sp>
        <p:nvSpPr>
          <p:cNvPr id="4" name="Rectangle 3"/>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79443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Reading to your child </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92500"/>
          </a:bodyPr>
          <a:lstStyle/>
          <a:p>
            <a:pPr>
              <a:lnSpc>
                <a:spcPct val="150000"/>
              </a:lnSpc>
            </a:pPr>
            <a:r>
              <a:rPr lang="en-GB" dirty="0" smtClean="0">
                <a:latin typeface="Comic Sans MS" panose="030F0702030302020204" pitchFamily="66" charset="0"/>
              </a:rPr>
              <a:t>Children benefit from listening to books that they can’t yet read themselves. Children will start to pick up the adventurous language and ideas that they might not have found in their independent reading or books at their reading level. </a:t>
            </a:r>
            <a:endParaRPr lang="en-GB" dirty="0">
              <a:latin typeface="Comic Sans MS" panose="030F0702030302020204" pitchFamily="66" charset="0"/>
            </a:endParaRPr>
          </a:p>
        </p:txBody>
      </p:sp>
      <p:sp>
        <p:nvSpPr>
          <p:cNvPr id="4" name="Rectangle 3"/>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927730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Comic Sans MS" panose="030F0702030302020204" pitchFamily="66" charset="0"/>
              </a:rPr>
              <a:t>Making regular time for reading</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marL="0" indent="0">
              <a:lnSpc>
                <a:spcPct val="150000"/>
              </a:lnSpc>
              <a:buNone/>
            </a:pPr>
            <a:r>
              <a:rPr lang="en-GB" dirty="0" smtClean="0">
                <a:latin typeface="Comic Sans MS" panose="030F0702030302020204" pitchFamily="66" charset="0"/>
              </a:rPr>
              <a:t>Ten minutes of listening to your child read each day is one of the best ways you can support them become stronger readers.</a:t>
            </a:r>
            <a:endParaRPr lang="en-GB" dirty="0">
              <a:latin typeface="Comic Sans MS" panose="030F0702030302020204" pitchFamily="66" charset="0"/>
            </a:endParaRPr>
          </a:p>
        </p:txBody>
      </p:sp>
      <p:sp>
        <p:nvSpPr>
          <p:cNvPr id="4" name="Rectangle 3"/>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846061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Sound it out</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77500" lnSpcReduction="20000"/>
          </a:bodyPr>
          <a:lstStyle/>
          <a:p>
            <a:pPr>
              <a:lnSpc>
                <a:spcPct val="160000"/>
              </a:lnSpc>
            </a:pPr>
            <a:r>
              <a:rPr lang="en-GB" dirty="0" smtClean="0">
                <a:latin typeface="Comic Sans MS" panose="030F0702030302020204" pitchFamily="66" charset="0"/>
              </a:rPr>
              <a:t>We want children to enjoy the reading process but it can be disheartening when they come across unfamiliar words and sounds. It’s important to encourage them to try first. Remind them to use their phonics first and then blend. </a:t>
            </a:r>
          </a:p>
          <a:p>
            <a:pPr>
              <a:lnSpc>
                <a:spcPct val="160000"/>
              </a:lnSpc>
            </a:pPr>
            <a:r>
              <a:rPr lang="en-GB" dirty="0" smtClean="0">
                <a:latin typeface="Comic Sans MS" panose="030F0702030302020204" pitchFamily="66" charset="0"/>
              </a:rPr>
              <a:t>If they are stuck, sound out and tell them the world quickly and move on, so they don’t lose confidence or motivation to try again. </a:t>
            </a:r>
            <a:endParaRPr lang="en-GB" dirty="0">
              <a:latin typeface="Comic Sans MS" panose="030F0702030302020204" pitchFamily="66" charset="0"/>
            </a:endParaRPr>
          </a:p>
        </p:txBody>
      </p:sp>
      <p:sp>
        <p:nvSpPr>
          <p:cNvPr id="4" name="Rectangle 3"/>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113832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08720"/>
            <a:ext cx="9144000" cy="50378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688396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smtClean="0">
                <a:latin typeface="Comic Sans MS" panose="030F0702030302020204" pitchFamily="66" charset="0"/>
              </a:rPr>
              <a:t>Talk about books, stories, words and pictures</a:t>
            </a:r>
            <a:endParaRPr lang="en-GB" sz="3200" dirty="0">
              <a:latin typeface="Comic Sans MS" panose="030F0702030302020204" pitchFamily="66" charset="0"/>
            </a:endParaRPr>
          </a:p>
        </p:txBody>
      </p:sp>
      <p:sp>
        <p:nvSpPr>
          <p:cNvPr id="3" name="Content Placeholder 2"/>
          <p:cNvSpPr>
            <a:spLocks noGrp="1"/>
          </p:cNvSpPr>
          <p:nvPr>
            <p:ph idx="1"/>
          </p:nvPr>
        </p:nvSpPr>
        <p:spPr/>
        <p:txBody>
          <a:bodyPr>
            <a:normAutofit fontScale="77500" lnSpcReduction="20000"/>
          </a:bodyPr>
          <a:lstStyle/>
          <a:p>
            <a:pPr>
              <a:lnSpc>
                <a:spcPct val="160000"/>
              </a:lnSpc>
            </a:pPr>
            <a:r>
              <a:rPr lang="en-GB" dirty="0" smtClean="0">
                <a:latin typeface="Comic Sans MS" panose="030F0702030302020204" pitchFamily="66" charset="0"/>
              </a:rPr>
              <a:t>Asking you child questions can help them to think about their reading. Try to ask open questions that begin with ‘</a:t>
            </a:r>
            <a:r>
              <a:rPr lang="en-GB" b="1" dirty="0" smtClean="0">
                <a:latin typeface="Comic Sans MS" panose="030F0702030302020204" pitchFamily="66" charset="0"/>
              </a:rPr>
              <a:t>how</a:t>
            </a:r>
            <a:r>
              <a:rPr lang="en-GB" dirty="0" smtClean="0">
                <a:latin typeface="Comic Sans MS" panose="030F0702030302020204" pitchFamily="66" charset="0"/>
              </a:rPr>
              <a:t>’ and  ‘</a:t>
            </a:r>
            <a:r>
              <a:rPr lang="en-GB" b="1" dirty="0" smtClean="0">
                <a:latin typeface="Comic Sans MS" panose="030F0702030302020204" pitchFamily="66" charset="0"/>
              </a:rPr>
              <a:t>why</a:t>
            </a:r>
            <a:r>
              <a:rPr lang="en-GB" dirty="0" smtClean="0">
                <a:latin typeface="Comic Sans MS" panose="030F0702030302020204" pitchFamily="66" charset="0"/>
              </a:rPr>
              <a:t>’. If you can, try to get your child to go back to the text and pictures to tell you how they know the answer. Talking about what is happening in the picture, what the characters might be thinking, or what might happen next all help develop early reading skills. </a:t>
            </a:r>
            <a:endParaRPr lang="en-GB" dirty="0">
              <a:latin typeface="Comic Sans MS" panose="030F0702030302020204" pitchFamily="66" charset="0"/>
            </a:endParaRPr>
          </a:p>
        </p:txBody>
      </p:sp>
      <p:sp>
        <p:nvSpPr>
          <p:cNvPr id="4" name="Rectangle 3"/>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53053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88640"/>
            <a:ext cx="8784976" cy="6480720"/>
          </a:xfrm>
          <a:prstGeom prst="rect">
            <a:avLst/>
          </a:prstGeom>
          <a:noFill/>
          <a:ln w="41275" cmpd="dbl">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697464"/>
            <a:ext cx="8476812" cy="5463071"/>
          </a:xfrm>
          <a:prstGeom prst="rect">
            <a:avLst/>
          </a:prstGeom>
        </p:spPr>
      </p:pic>
      <p:sp>
        <p:nvSpPr>
          <p:cNvPr id="4" name="Rectangle 3"/>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100480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72816"/>
            <a:ext cx="8229600" cy="1143000"/>
          </a:xfrm>
        </p:spPr>
        <p:txBody>
          <a:bodyPr/>
          <a:lstStyle/>
          <a:p>
            <a:r>
              <a:rPr lang="en-GB" dirty="0" smtClean="0">
                <a:latin typeface="Comic Sans MS" panose="030F0702030302020204" pitchFamily="66" charset="0"/>
              </a:rPr>
              <a:t>Echo reading</a:t>
            </a:r>
            <a:endParaRPr lang="en-GB" dirty="0">
              <a:latin typeface="Comic Sans MS" panose="030F0702030302020204" pitchFamily="66" charset="0"/>
            </a:endParaRPr>
          </a:p>
        </p:txBody>
      </p:sp>
      <p:sp>
        <p:nvSpPr>
          <p:cNvPr id="4" name="Rectangle 3"/>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205097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normAutofit fontScale="62500" lnSpcReduction="20000"/>
          </a:bodyPr>
          <a:lstStyle/>
          <a:p>
            <a:pPr marL="0" indent="0">
              <a:lnSpc>
                <a:spcPct val="170000"/>
              </a:lnSpc>
              <a:buNone/>
            </a:pPr>
            <a:r>
              <a:rPr lang="en-GB" b="1" dirty="0">
                <a:latin typeface="Comic Sans MS" panose="030F0702030302020204" pitchFamily="66" charset="0"/>
              </a:rPr>
              <a:t>Building fluency – Echo Reading </a:t>
            </a:r>
            <a:endParaRPr lang="en-GB" b="1" dirty="0" smtClean="0">
              <a:latin typeface="Comic Sans MS" panose="030F0702030302020204" pitchFamily="66" charset="0"/>
            </a:endParaRPr>
          </a:p>
          <a:p>
            <a:pPr marL="0" indent="0">
              <a:lnSpc>
                <a:spcPct val="170000"/>
              </a:lnSpc>
              <a:buNone/>
            </a:pPr>
            <a:r>
              <a:rPr lang="en-GB" dirty="0" smtClean="0">
                <a:latin typeface="Comic Sans MS" panose="030F0702030302020204" pitchFamily="66" charset="0"/>
              </a:rPr>
              <a:t>Echo </a:t>
            </a:r>
            <a:r>
              <a:rPr lang="en-GB" dirty="0">
                <a:latin typeface="Comic Sans MS" panose="030F0702030302020204" pitchFamily="66" charset="0"/>
              </a:rPr>
              <a:t>reading is a rereading strategy designed to help students develop expressive, fluent reading. In echo reading, the adult or confident reader reads a short segment of text, sometimes a sentence or short paragraph, and the student will echo it back.</a:t>
            </a:r>
          </a:p>
          <a:p>
            <a:pPr>
              <a:lnSpc>
                <a:spcPct val="170000"/>
              </a:lnSpc>
            </a:pPr>
            <a:r>
              <a:rPr lang="en-GB" i="1" dirty="0">
                <a:latin typeface="Comic Sans MS" panose="030F0702030302020204" pitchFamily="66" charset="0"/>
              </a:rPr>
              <a:t>“Students must hear fluent readers begin modelling if they are to understand how they should sound when they read fluently”</a:t>
            </a:r>
            <a:r>
              <a:rPr lang="en-GB" dirty="0">
                <a:latin typeface="Comic Sans MS" panose="030F0702030302020204" pitchFamily="66" charset="0"/>
              </a:rPr>
              <a:t> (Miller and Veatch, 2011). </a:t>
            </a:r>
            <a:endParaRPr lang="en-GB" dirty="0" smtClean="0">
              <a:latin typeface="Comic Sans MS" panose="030F0702030302020204" pitchFamily="66" charset="0"/>
            </a:endParaRPr>
          </a:p>
          <a:p>
            <a:pPr marL="0" indent="0">
              <a:lnSpc>
                <a:spcPct val="170000"/>
              </a:lnSpc>
              <a:buNone/>
            </a:pPr>
            <a:r>
              <a:rPr lang="en-GB" dirty="0" smtClean="0">
                <a:latin typeface="Comic Sans MS" panose="030F0702030302020204" pitchFamily="66" charset="0"/>
              </a:rPr>
              <a:t>Since </a:t>
            </a:r>
            <a:r>
              <a:rPr lang="en-GB" dirty="0">
                <a:latin typeface="Comic Sans MS" panose="030F0702030302020204" pitchFamily="66" charset="0"/>
              </a:rPr>
              <a:t>echo reading uses modelling as a form of assisted reading, students are able to gain the support and guidance they need to develop fluent reading skills</a:t>
            </a:r>
            <a:r>
              <a:rPr lang="en-GB" dirty="0" smtClean="0">
                <a:latin typeface="Comic Sans MS" panose="030F0702030302020204" pitchFamily="66" charset="0"/>
              </a:rPr>
              <a:t>.</a:t>
            </a:r>
            <a:endParaRPr lang="en-GB" dirty="0">
              <a:latin typeface="Comic Sans MS" panose="030F0702030302020204" pitchFamily="66" charset="0"/>
            </a:endParaRPr>
          </a:p>
        </p:txBody>
      </p:sp>
      <p:sp>
        <p:nvSpPr>
          <p:cNvPr id="4" name="Rectangle 3"/>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791718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24744"/>
            <a:ext cx="8229600" cy="5112568"/>
          </a:xfrm>
        </p:spPr>
        <p:txBody>
          <a:bodyPr>
            <a:normAutofit fontScale="77500" lnSpcReduction="20000"/>
          </a:bodyPr>
          <a:lstStyle/>
          <a:p>
            <a:pPr>
              <a:lnSpc>
                <a:spcPct val="170000"/>
              </a:lnSpc>
            </a:pPr>
            <a:r>
              <a:rPr lang="en-GB" dirty="0">
                <a:latin typeface="Comic Sans MS" panose="030F0702030302020204" pitchFamily="66" charset="0"/>
              </a:rPr>
              <a:t>Adult/confident reader models fluent reading of a short segment, usually one sentence. </a:t>
            </a:r>
          </a:p>
          <a:p>
            <a:pPr>
              <a:lnSpc>
                <a:spcPct val="170000"/>
              </a:lnSpc>
            </a:pPr>
            <a:r>
              <a:rPr lang="en-GB" dirty="0">
                <a:latin typeface="Comic Sans MS" panose="030F0702030302020204" pitchFamily="66" charset="0"/>
              </a:rPr>
              <a:t>Student repeats or ‘echo reads’ the segment they have just read.</a:t>
            </a:r>
          </a:p>
          <a:p>
            <a:pPr>
              <a:lnSpc>
                <a:spcPct val="170000"/>
              </a:lnSpc>
            </a:pPr>
            <a:r>
              <a:rPr lang="en-GB" dirty="0">
                <a:latin typeface="Comic Sans MS" panose="030F0702030302020204" pitchFamily="66" charset="0"/>
              </a:rPr>
              <a:t>Adult/confident reader reads next sentence and has student echo… repeat until done.</a:t>
            </a:r>
          </a:p>
          <a:p>
            <a:pPr>
              <a:lnSpc>
                <a:spcPct val="170000"/>
              </a:lnSpc>
            </a:pPr>
            <a:r>
              <a:rPr lang="en-GB" dirty="0">
                <a:latin typeface="Comic Sans MS" panose="030F0702030302020204" pitchFamily="66" charset="0"/>
              </a:rPr>
              <a:t>The adult/confident reader must track the reading with their finger so that the student can follow.</a:t>
            </a:r>
          </a:p>
          <a:p>
            <a:pPr marL="0" indent="0">
              <a:lnSpc>
                <a:spcPct val="170000"/>
              </a:lnSpc>
              <a:buNone/>
            </a:pPr>
            <a:endParaRPr lang="en-GB" dirty="0">
              <a:latin typeface="Comic Sans MS" panose="030F0702030302020204" pitchFamily="66" charset="0"/>
            </a:endParaRPr>
          </a:p>
        </p:txBody>
      </p:sp>
      <p:sp>
        <p:nvSpPr>
          <p:cNvPr id="4" name="Title 1"/>
          <p:cNvSpPr>
            <a:spLocks noGrp="1"/>
          </p:cNvSpPr>
          <p:nvPr>
            <p:ph type="title"/>
          </p:nvPr>
        </p:nvSpPr>
        <p:spPr>
          <a:xfrm>
            <a:off x="395536" y="116632"/>
            <a:ext cx="8229600" cy="1143000"/>
          </a:xfrm>
        </p:spPr>
        <p:txBody>
          <a:bodyPr/>
          <a:lstStyle/>
          <a:p>
            <a:r>
              <a:rPr lang="en-GB" dirty="0" smtClean="0">
                <a:latin typeface="Comic Sans MS" panose="030F0702030302020204" pitchFamily="66" charset="0"/>
              </a:rPr>
              <a:t>What does it look like?</a:t>
            </a:r>
            <a:endParaRPr lang="en-GB" dirty="0">
              <a:latin typeface="Comic Sans MS" panose="030F0702030302020204" pitchFamily="66" charset="0"/>
            </a:endParaRPr>
          </a:p>
        </p:txBody>
      </p:sp>
      <p:sp>
        <p:nvSpPr>
          <p:cNvPr id="5" name="Rectangle 4"/>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524392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rmAutofit/>
          </a:bodyPr>
          <a:lstStyle/>
          <a:p>
            <a:r>
              <a:rPr lang="en-GB" sz="3200" dirty="0" smtClean="0">
                <a:latin typeface="Comic Sans MS" panose="030F0702030302020204" pitchFamily="66" charset="0"/>
              </a:rPr>
              <a:t>What does fluent reading look like?</a:t>
            </a:r>
            <a:endParaRPr lang="en-GB" sz="3200" dirty="0">
              <a:latin typeface="Comic Sans MS" panose="030F0702030302020204" pitchFamily="66" charset="0"/>
            </a:endParaRPr>
          </a:p>
        </p:txBody>
      </p:sp>
      <p:sp>
        <p:nvSpPr>
          <p:cNvPr id="3" name="Content Placeholder 2"/>
          <p:cNvSpPr>
            <a:spLocks noGrp="1"/>
          </p:cNvSpPr>
          <p:nvPr>
            <p:ph idx="1"/>
          </p:nvPr>
        </p:nvSpPr>
        <p:spPr>
          <a:xfrm>
            <a:off x="457200" y="1052736"/>
            <a:ext cx="8229600" cy="5688632"/>
          </a:xfrm>
        </p:spPr>
        <p:txBody>
          <a:bodyPr>
            <a:noAutofit/>
          </a:bodyPr>
          <a:lstStyle/>
          <a:p>
            <a:pPr marL="0" indent="0">
              <a:lnSpc>
                <a:spcPct val="170000"/>
              </a:lnSpc>
              <a:buNone/>
            </a:pPr>
            <a:r>
              <a:rPr lang="en-GB" sz="1600" dirty="0">
                <a:latin typeface="Comic Sans MS" panose="030F0702030302020204" pitchFamily="66" charset="0"/>
              </a:rPr>
              <a:t>To help learners focus on their reading fluency, various aspects of reading aloud have been separated into six key elements. Each aspect works in partnership with the others to produce a rich and vibrant reading performance:</a:t>
            </a:r>
          </a:p>
          <a:p>
            <a:pPr>
              <a:lnSpc>
                <a:spcPct val="170000"/>
              </a:lnSpc>
            </a:pPr>
            <a:r>
              <a:rPr lang="en-GB" sz="1600" b="1" dirty="0">
                <a:latin typeface="Comic Sans MS" panose="030F0702030302020204" pitchFamily="66" charset="0"/>
              </a:rPr>
              <a:t>Pitch:</a:t>
            </a:r>
            <a:r>
              <a:rPr lang="en-GB" sz="1600" dirty="0">
                <a:latin typeface="Comic Sans MS" panose="030F0702030302020204" pitchFamily="66" charset="0"/>
              </a:rPr>
              <a:t> The musicality of the reading voice – including tone and intonation.</a:t>
            </a:r>
          </a:p>
          <a:p>
            <a:pPr>
              <a:lnSpc>
                <a:spcPct val="170000"/>
              </a:lnSpc>
            </a:pPr>
            <a:r>
              <a:rPr lang="en-GB" sz="1600" b="1" dirty="0">
                <a:latin typeface="Comic Sans MS" panose="030F0702030302020204" pitchFamily="66" charset="0"/>
              </a:rPr>
              <a:t>Power:</a:t>
            </a:r>
            <a:r>
              <a:rPr lang="en-GB" sz="1600" dirty="0">
                <a:latin typeface="Comic Sans MS" panose="030F0702030302020204" pitchFamily="66" charset="0"/>
              </a:rPr>
              <a:t> The strength given to the reading voice – including volume and stress.</a:t>
            </a:r>
          </a:p>
          <a:p>
            <a:pPr>
              <a:lnSpc>
                <a:spcPct val="170000"/>
              </a:lnSpc>
            </a:pPr>
            <a:r>
              <a:rPr lang="en-GB" sz="1600" b="1" dirty="0">
                <a:latin typeface="Comic Sans MS" panose="030F0702030302020204" pitchFamily="66" charset="0"/>
              </a:rPr>
              <a:t>Pace:</a:t>
            </a:r>
            <a:r>
              <a:rPr lang="en-GB" sz="1600" dirty="0">
                <a:latin typeface="Comic Sans MS" panose="030F0702030302020204" pitchFamily="66" charset="0"/>
              </a:rPr>
              <a:t> The speed and rhythm at which we read.</a:t>
            </a:r>
          </a:p>
          <a:p>
            <a:pPr>
              <a:lnSpc>
                <a:spcPct val="170000"/>
              </a:lnSpc>
            </a:pPr>
            <a:r>
              <a:rPr lang="en-GB" sz="1600" b="1" dirty="0">
                <a:latin typeface="Comic Sans MS" panose="030F0702030302020204" pitchFamily="66" charset="0"/>
              </a:rPr>
              <a:t>Punctuation:</a:t>
            </a:r>
            <a:r>
              <a:rPr lang="en-GB" sz="1600" dirty="0">
                <a:latin typeface="Comic Sans MS" panose="030F0702030302020204" pitchFamily="66" charset="0"/>
              </a:rPr>
              <a:t> The adherence to and understanding of the marks an author has placed upon the page.</a:t>
            </a:r>
          </a:p>
          <a:p>
            <a:pPr>
              <a:lnSpc>
                <a:spcPct val="170000"/>
              </a:lnSpc>
            </a:pPr>
            <a:r>
              <a:rPr lang="en-GB" sz="1600" b="1" dirty="0">
                <a:latin typeface="Comic Sans MS" panose="030F0702030302020204" pitchFamily="66" charset="0"/>
              </a:rPr>
              <a:t>Pause:</a:t>
            </a:r>
            <a:r>
              <a:rPr lang="en-GB" sz="1600" dirty="0">
                <a:latin typeface="Comic Sans MS" panose="030F0702030302020204" pitchFamily="66" charset="0"/>
              </a:rPr>
              <a:t> The knowing of when not to read and for how long.</a:t>
            </a:r>
          </a:p>
          <a:p>
            <a:pPr>
              <a:lnSpc>
                <a:spcPct val="170000"/>
              </a:lnSpc>
            </a:pPr>
            <a:r>
              <a:rPr lang="en-GB" sz="1600" b="1" dirty="0">
                <a:latin typeface="Comic Sans MS" panose="030F0702030302020204" pitchFamily="66" charset="0"/>
              </a:rPr>
              <a:t>Passion:</a:t>
            </a:r>
            <a:r>
              <a:rPr lang="en-GB" sz="1600" dirty="0">
                <a:latin typeface="Comic Sans MS" panose="030F0702030302020204" pitchFamily="66" charset="0"/>
              </a:rPr>
              <a:t> The emotion of the reading – including empathy and sympathy and the development of a reader’s love for the written word</a:t>
            </a:r>
            <a:r>
              <a:rPr lang="en-GB" sz="1600" dirty="0" smtClean="0">
                <a:latin typeface="Comic Sans MS" panose="030F0702030302020204" pitchFamily="66" charset="0"/>
              </a:rPr>
              <a:t>.</a:t>
            </a:r>
            <a:endParaRPr lang="en-GB" sz="1600" dirty="0">
              <a:latin typeface="Comic Sans MS" panose="030F0702030302020204" pitchFamily="66" charset="0"/>
            </a:endParaRPr>
          </a:p>
        </p:txBody>
      </p:sp>
      <p:sp>
        <p:nvSpPr>
          <p:cNvPr id="4" name="Rectangle 3"/>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1000726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33265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mtClean="0"/>
              <a:t>Text Marking </a:t>
            </a:r>
            <a:endParaRPr lang="en-GB" dirty="0"/>
          </a:p>
        </p:txBody>
      </p:sp>
      <p:pic>
        <p:nvPicPr>
          <p:cNvPr id="5" name="Picture 2" descr="Image preview"/>
          <p:cNvPicPr>
            <a:picLocks noChangeAspect="1" noChangeArrowheads="1"/>
          </p:cNvPicPr>
          <p:nvPr/>
        </p:nvPicPr>
        <p:blipFill rotWithShape="1">
          <a:blip r:embed="rId2">
            <a:extLst>
              <a:ext uri="{28A0092B-C50C-407E-A947-70E740481C1C}">
                <a14:useLocalDpi xmlns:a14="http://schemas.microsoft.com/office/drawing/2010/main" val="0"/>
              </a:ext>
            </a:extLst>
          </a:blip>
          <a:srcRect l="36755"/>
          <a:stretch/>
        </p:blipFill>
        <p:spPr bwMode="auto">
          <a:xfrm rot="16200000">
            <a:off x="2818234" y="103165"/>
            <a:ext cx="3528220" cy="72728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688309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84784"/>
            <a:ext cx="8229600" cy="3226370"/>
          </a:xfrm>
        </p:spPr>
        <p:txBody>
          <a:bodyPr>
            <a:normAutofit fontScale="90000"/>
          </a:bodyPr>
          <a:lstStyle/>
          <a:p>
            <a:pPr>
              <a:lnSpc>
                <a:spcPct val="200000"/>
              </a:lnSpc>
            </a:pPr>
            <a:r>
              <a:rPr lang="en-GB" dirty="0" smtClean="0">
                <a:latin typeface="Comic Sans MS" panose="030F0702030302020204" pitchFamily="66" charset="0"/>
              </a:rPr>
              <a:t>PRAISE </a:t>
            </a:r>
            <a:br>
              <a:rPr lang="en-GB" dirty="0" smtClean="0">
                <a:latin typeface="Comic Sans MS" panose="030F0702030302020204" pitchFamily="66" charset="0"/>
              </a:rPr>
            </a:br>
            <a:r>
              <a:rPr lang="en-GB" dirty="0" smtClean="0">
                <a:latin typeface="Comic Sans MS" panose="030F0702030302020204" pitchFamily="66" charset="0"/>
              </a:rPr>
              <a:t>AND </a:t>
            </a:r>
            <a:br>
              <a:rPr lang="en-GB" dirty="0" smtClean="0">
                <a:latin typeface="Comic Sans MS" panose="030F0702030302020204" pitchFamily="66" charset="0"/>
              </a:rPr>
            </a:br>
            <a:r>
              <a:rPr lang="en-GB" dirty="0" smtClean="0">
                <a:latin typeface="Comic Sans MS" panose="030F0702030302020204" pitchFamily="66" charset="0"/>
              </a:rPr>
              <a:t>ENCOURAGEMENT!!!</a:t>
            </a:r>
            <a:endParaRPr lang="en-GB" dirty="0">
              <a:latin typeface="Comic Sans MS" panose="030F0702030302020204" pitchFamily="66" charset="0"/>
            </a:endParaRPr>
          </a:p>
        </p:txBody>
      </p:sp>
      <p:sp>
        <p:nvSpPr>
          <p:cNvPr id="4" name="Rectangle 3"/>
          <p:cNvSpPr/>
          <p:nvPr/>
        </p:nvSpPr>
        <p:spPr>
          <a:xfrm>
            <a:off x="179512" y="188640"/>
            <a:ext cx="8784976" cy="6552728"/>
          </a:xfrm>
          <a:prstGeom prst="rect">
            <a:avLst/>
          </a:prstGeom>
          <a:noFill/>
          <a:ln w="41275"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784235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TotalTime>
  <Words>759</Words>
  <Application>Microsoft Office PowerPoint</Application>
  <PresentationFormat>On-screen Show (4:3)</PresentationFormat>
  <Paragraphs>52</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The importance of Reading </vt:lpstr>
      <vt:lpstr>PowerPoint Presentation</vt:lpstr>
      <vt:lpstr>PowerPoint Presentation</vt:lpstr>
      <vt:lpstr>PowerPoint Presentation</vt:lpstr>
      <vt:lpstr>PowerPoint Presentation</vt:lpstr>
      <vt:lpstr>PowerPoint Presentation</vt:lpstr>
      <vt:lpstr>Helping your child at home </vt:lpstr>
      <vt:lpstr>Reading to your child </vt:lpstr>
      <vt:lpstr>Reading to your child </vt:lpstr>
      <vt:lpstr>Making regular time for reading</vt:lpstr>
      <vt:lpstr>Sound it out</vt:lpstr>
      <vt:lpstr>PowerPoint Presentation</vt:lpstr>
      <vt:lpstr>Talk about books, stories, words and pictures</vt:lpstr>
      <vt:lpstr>PowerPoint Presentation</vt:lpstr>
      <vt:lpstr>Echo reading</vt:lpstr>
      <vt:lpstr>PowerPoint Presentation</vt:lpstr>
      <vt:lpstr>What does it look like?</vt:lpstr>
      <vt:lpstr>What does fluent reading look like?</vt:lpstr>
      <vt:lpstr>PowerPoint Presentation</vt:lpstr>
      <vt:lpstr>PRAISE  AND  ENCOURAGEMENT!!!</vt:lpstr>
    </vt:vector>
  </TitlesOfParts>
  <Company>RM plc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Morris</dc:creator>
  <cp:lastModifiedBy>Miss K Entwisle</cp:lastModifiedBy>
  <cp:revision>9</cp:revision>
  <dcterms:created xsi:type="dcterms:W3CDTF">2019-01-31T08:58:51Z</dcterms:created>
  <dcterms:modified xsi:type="dcterms:W3CDTF">2022-03-30T09:27:50Z</dcterms:modified>
</cp:coreProperties>
</file>