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6" r:id="rId3"/>
    <p:sldId id="259" r:id="rId4"/>
    <p:sldId id="260" r:id="rId5"/>
    <p:sldId id="263" r:id="rId6"/>
    <p:sldId id="264" r:id="rId7"/>
    <p:sldId id="265" r:id="rId8"/>
    <p:sldId id="266" r:id="rId9"/>
    <p:sldId id="269" r:id="rId10"/>
    <p:sldId id="279" r:id="rId11"/>
    <p:sldId id="288" r:id="rId12"/>
    <p:sldId id="287" r:id="rId13"/>
    <p:sldId id="271" r:id="rId14"/>
    <p:sldId id="272" r:id="rId15"/>
    <p:sldId id="285" r:id="rId16"/>
    <p:sldId id="28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6" autoAdjust="0"/>
    <p:restoredTop sz="94660"/>
  </p:normalViewPr>
  <p:slideViewPr>
    <p:cSldViewPr snapToGrid="0">
      <p:cViewPr>
        <p:scale>
          <a:sx n="120" d="100"/>
          <a:sy n="120" d="100"/>
        </p:scale>
        <p:origin x="28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105231"/>
            <a:ext cx="9448800" cy="3498574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b="1" dirty="0" smtClean="0">
                <a:latin typeface="Maiandra GD" panose="020E0502030308020204" pitchFamily="34" charset="0"/>
              </a:rPr>
              <a:t>Nursery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134677"/>
            <a:ext cx="9448800" cy="183323"/>
          </a:xfrm>
        </p:spPr>
        <p:txBody>
          <a:bodyPr>
            <a:normAutofit fontScale="40000" lnSpcReduction="20000"/>
          </a:bodyPr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770" y="815447"/>
            <a:ext cx="877003" cy="1121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0836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Maiandra GD" panose="020E0502030308020204" pitchFamily="34" charset="0"/>
              </a:rPr>
              <a:t>OUR VISION AND VALUES</a:t>
            </a:r>
            <a:endParaRPr lang="en-GB" b="1" dirty="0">
              <a:latin typeface="Maiandra GD" panose="020E0502030308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85800" y="1828800"/>
            <a:ext cx="10820400" cy="47151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u="sng" dirty="0">
                <a:solidFill>
                  <a:schemeClr val="accent5">
                    <a:lumMod val="75000"/>
                  </a:schemeClr>
                </a:solidFill>
                <a:latin typeface="Maiandra GD" panose="020E0502030308020204" pitchFamily="34" charset="0"/>
              </a:rPr>
              <a:t>School </a:t>
            </a:r>
            <a:r>
              <a:rPr lang="en-GB" b="1" u="sng" dirty="0" smtClean="0">
                <a:solidFill>
                  <a:schemeClr val="accent5">
                    <a:lumMod val="75000"/>
                  </a:schemeClr>
                </a:solidFill>
                <a:latin typeface="Maiandra GD" panose="020E0502030308020204" pitchFamily="34" charset="0"/>
              </a:rPr>
              <a:t>Mission Statement</a:t>
            </a:r>
            <a:endParaRPr lang="en-GB" b="1" u="sng" dirty="0">
              <a:solidFill>
                <a:schemeClr val="accent5">
                  <a:lumMod val="75000"/>
                </a:schemeClr>
              </a:solidFill>
              <a:latin typeface="Maiandra GD" panose="020E0502030308020204" pitchFamily="34" charset="0"/>
            </a:endParaRPr>
          </a:p>
          <a:p>
            <a:pPr marL="0" indent="0" algn="ctr">
              <a:buNone/>
            </a:pPr>
            <a:r>
              <a:rPr lang="en-GB" b="1" dirty="0">
                <a:latin typeface="Maiandra GD" panose="020E0502030308020204" pitchFamily="34" charset="0"/>
              </a:rPr>
              <a:t>As a school we follow the teachings of Jesus, this is accurately reflected through our school mission statement: </a:t>
            </a:r>
          </a:p>
          <a:p>
            <a:pPr marL="0" indent="0" algn="ctr">
              <a:buNone/>
            </a:pPr>
            <a:r>
              <a:rPr lang="en-GB" b="1" i="1" dirty="0">
                <a:solidFill>
                  <a:schemeClr val="accent2"/>
                </a:solidFill>
                <a:latin typeface="Maiandra GD" panose="020E0502030308020204" pitchFamily="34" charset="0"/>
              </a:rPr>
              <a:t>At St. Joseph’s we live, love and learn by the example of Jesus</a:t>
            </a:r>
          </a:p>
          <a:p>
            <a:pPr marL="0" indent="0" algn="ctr">
              <a:buNone/>
            </a:pPr>
            <a:r>
              <a:rPr lang="en-GB" b="1" u="sng" dirty="0" smtClean="0">
                <a:solidFill>
                  <a:schemeClr val="accent5">
                    <a:lumMod val="75000"/>
                  </a:schemeClr>
                </a:solidFill>
                <a:latin typeface="Maiandra GD" panose="020E0502030308020204" pitchFamily="34" charset="0"/>
              </a:rPr>
              <a:t>School Vision</a:t>
            </a:r>
          </a:p>
          <a:p>
            <a:pPr marL="0" indent="0" algn="ctr">
              <a:buNone/>
            </a:pPr>
            <a:r>
              <a:rPr lang="en-GB" b="1" dirty="0" smtClean="0">
                <a:latin typeface="Maiandra GD" panose="020E0502030308020204" pitchFamily="34" charset="0"/>
              </a:rPr>
              <a:t>We </a:t>
            </a:r>
            <a:r>
              <a:rPr lang="en-GB" b="1" dirty="0">
                <a:latin typeface="Maiandra GD" panose="020E0502030308020204" pitchFamily="34" charset="0"/>
              </a:rPr>
              <a:t>pride ourselves on working together as a community and celebrating our experiences and aspirations. We are an ambitious, caring and aspiring learning community which is also accurately reflected through our school vision:</a:t>
            </a:r>
          </a:p>
          <a:p>
            <a:pPr marL="0" indent="0" algn="ctr">
              <a:buNone/>
            </a:pPr>
            <a:r>
              <a:rPr lang="en-GB" b="1" i="1" dirty="0" smtClean="0">
                <a:solidFill>
                  <a:schemeClr val="accent2"/>
                </a:solidFill>
                <a:latin typeface="Maiandra GD" panose="020E0502030308020204" pitchFamily="34" charset="0"/>
              </a:rPr>
              <a:t>Aspiring </a:t>
            </a:r>
            <a:r>
              <a:rPr lang="en-GB" b="1" i="1" dirty="0">
                <a:solidFill>
                  <a:schemeClr val="accent2"/>
                </a:solidFill>
                <a:latin typeface="Maiandra GD" panose="020E0502030308020204" pitchFamily="34" charset="0"/>
              </a:rPr>
              <a:t>for excellence for all, together as a Catholic community</a:t>
            </a:r>
            <a:r>
              <a:rPr lang="en-GB" b="1" i="1" dirty="0" smtClean="0">
                <a:solidFill>
                  <a:schemeClr val="accent2"/>
                </a:solidFill>
                <a:latin typeface="Maiandra GD" panose="020E0502030308020204" pitchFamily="34" charset="0"/>
              </a:rPr>
              <a:t>’.</a:t>
            </a:r>
          </a:p>
          <a:p>
            <a:pPr marL="0" indent="0" algn="ctr">
              <a:buNone/>
            </a:pPr>
            <a:r>
              <a:rPr lang="en-GB" b="1" u="sng" dirty="0" smtClean="0">
                <a:solidFill>
                  <a:schemeClr val="accent5">
                    <a:lumMod val="75000"/>
                  </a:schemeClr>
                </a:solidFill>
                <a:latin typeface="Maiandra GD" panose="020E0502030308020204" pitchFamily="34" charset="0"/>
              </a:rPr>
              <a:t>School Values</a:t>
            </a:r>
          </a:p>
          <a:p>
            <a:pPr marL="0" indent="0" algn="ctr">
              <a:buNone/>
            </a:pPr>
            <a:r>
              <a:rPr lang="en-GB" b="1" i="1" dirty="0" smtClean="0">
                <a:solidFill>
                  <a:schemeClr val="accent2"/>
                </a:solidFill>
                <a:latin typeface="Maiandra GD" panose="020E0502030308020204" pitchFamily="34" charset="0"/>
              </a:rPr>
              <a:t>Faith * </a:t>
            </a:r>
            <a:r>
              <a:rPr lang="en-GB" b="1" i="1" dirty="0" smtClean="0">
                <a:solidFill>
                  <a:schemeClr val="accent3">
                    <a:lumMod val="75000"/>
                  </a:schemeClr>
                </a:solidFill>
                <a:latin typeface="Maiandra GD" panose="020E0502030308020204" pitchFamily="34" charset="0"/>
              </a:rPr>
              <a:t>Self Control  </a:t>
            </a:r>
            <a:r>
              <a:rPr lang="en-GB" b="1" i="1" dirty="0" smtClean="0">
                <a:solidFill>
                  <a:schemeClr val="accent2"/>
                </a:solidFill>
                <a:latin typeface="Maiandra GD" panose="020E0502030308020204" pitchFamily="34" charset="0"/>
              </a:rPr>
              <a:t>*</a:t>
            </a:r>
            <a:r>
              <a:rPr lang="en-GB" b="1" i="1" dirty="0" smtClean="0">
                <a:solidFill>
                  <a:schemeClr val="accent4">
                    <a:lumMod val="75000"/>
                  </a:schemeClr>
                </a:solidFill>
                <a:latin typeface="Maiandra GD" panose="020E0502030308020204" pitchFamily="34" charset="0"/>
              </a:rPr>
              <a:t>Resilience</a:t>
            </a:r>
            <a:r>
              <a:rPr lang="en-GB" b="1" i="1" dirty="0" smtClean="0">
                <a:solidFill>
                  <a:schemeClr val="accent2"/>
                </a:solidFill>
                <a:latin typeface="Maiandra GD" panose="020E0502030308020204" pitchFamily="34" charset="0"/>
              </a:rPr>
              <a:t>  *</a:t>
            </a:r>
            <a:r>
              <a:rPr lang="en-GB" b="1" i="1" dirty="0" smtClean="0">
                <a:solidFill>
                  <a:schemeClr val="accent5">
                    <a:lumMod val="75000"/>
                  </a:schemeClr>
                </a:solidFill>
                <a:latin typeface="Maiandra GD" panose="020E0502030308020204" pitchFamily="34" charset="0"/>
              </a:rPr>
              <a:t>Respect *</a:t>
            </a:r>
            <a:r>
              <a:rPr lang="en-GB" b="1" i="1" dirty="0" smtClean="0">
                <a:solidFill>
                  <a:schemeClr val="accent2"/>
                </a:solidFill>
                <a:latin typeface="Maiandra GD" panose="020E0502030308020204" pitchFamily="34" charset="0"/>
              </a:rPr>
              <a:t> </a:t>
            </a:r>
            <a:r>
              <a:rPr lang="en-GB" b="1" i="1" dirty="0" smtClean="0">
                <a:solidFill>
                  <a:schemeClr val="accent6">
                    <a:lumMod val="75000"/>
                  </a:schemeClr>
                </a:solidFill>
                <a:latin typeface="Maiandra GD" panose="020E0502030308020204" pitchFamily="34" charset="0"/>
              </a:rPr>
              <a:t>Aspiration</a:t>
            </a:r>
            <a:r>
              <a:rPr lang="en-GB" b="1" i="1" dirty="0" smtClean="0">
                <a:solidFill>
                  <a:schemeClr val="accent2"/>
                </a:solidFill>
                <a:latin typeface="Maiandra GD" panose="020E0502030308020204" pitchFamily="34" charset="0"/>
              </a:rPr>
              <a:t> * Self Belief  *</a:t>
            </a:r>
            <a:r>
              <a:rPr lang="en-GB" b="1" i="1" dirty="0" smtClean="0">
                <a:solidFill>
                  <a:schemeClr val="accent3">
                    <a:lumMod val="75000"/>
                  </a:schemeClr>
                </a:solidFill>
                <a:latin typeface="Maiandra GD" panose="020E0502030308020204" pitchFamily="34" charset="0"/>
              </a:rPr>
              <a:t>Perseverance</a:t>
            </a:r>
            <a:r>
              <a:rPr lang="en-GB" b="1" i="1" dirty="0" smtClean="0">
                <a:solidFill>
                  <a:schemeClr val="accent2"/>
                </a:solidFill>
                <a:latin typeface="Maiandra GD" panose="020E0502030308020204" pitchFamily="34" charset="0"/>
              </a:rPr>
              <a:t> * </a:t>
            </a:r>
            <a:r>
              <a:rPr lang="en-GB" b="1" i="1" dirty="0" smtClean="0">
                <a:solidFill>
                  <a:schemeClr val="accent4">
                    <a:lumMod val="75000"/>
                  </a:schemeClr>
                </a:solidFill>
                <a:latin typeface="Maiandra GD" panose="020E0502030308020204" pitchFamily="34" charset="0"/>
              </a:rPr>
              <a:t>and Friendship</a:t>
            </a:r>
            <a:r>
              <a:rPr lang="en-GB" b="1" i="1" dirty="0" smtClean="0">
                <a:solidFill>
                  <a:schemeClr val="accent2"/>
                </a:solidFill>
                <a:latin typeface="Maiandra GD" panose="020E0502030308020204" pitchFamily="34" charset="0"/>
              </a:rPr>
              <a:t>.</a:t>
            </a:r>
            <a:endParaRPr lang="en-GB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Maiandra GD" panose="020E0502030308020204" pitchFamily="34" charset="0"/>
            </a:endParaRPr>
          </a:p>
          <a:p>
            <a:pPr marL="0" indent="0">
              <a:buNone/>
            </a:pPr>
            <a:endParaRPr lang="en-GB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Maiandra GD" panose="020E0502030308020204" pitchFamily="34" charset="0"/>
            </a:endParaRPr>
          </a:p>
          <a:p>
            <a:pPr marL="0" indent="0" algn="ctr">
              <a:buNone/>
            </a:pPr>
            <a:endParaRPr lang="en-GB" b="1" i="1" dirty="0" smtClean="0">
              <a:solidFill>
                <a:schemeClr val="accent2"/>
              </a:solidFill>
              <a:latin typeface="Maiandra GD" panose="020E0502030308020204" pitchFamily="34" charset="0"/>
            </a:endParaRPr>
          </a:p>
          <a:p>
            <a:pPr marL="0" indent="0" algn="ctr">
              <a:buNone/>
            </a:pPr>
            <a:endParaRPr lang="en-GB" b="1" i="1" dirty="0">
              <a:solidFill>
                <a:schemeClr val="accent2"/>
              </a:solidFill>
              <a:latin typeface="Maiandra GD" panose="020E0502030308020204" pitchFamily="34" charset="0"/>
            </a:endParaRPr>
          </a:p>
          <a:p>
            <a:pPr marL="0" indent="0" algn="ctr">
              <a:buNone/>
            </a:pPr>
            <a:endParaRPr lang="en-GB" b="1" i="1" dirty="0">
              <a:solidFill>
                <a:schemeClr val="accent2"/>
              </a:solidFill>
              <a:latin typeface="Maiandra GD" panose="020E0502030308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7521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Maiandra GD" panose="020E0502030308020204" pitchFamily="34" charset="0"/>
              </a:rPr>
              <a:t>OUR Provision</a:t>
            </a:r>
            <a:endParaRPr lang="en-GB" b="1" dirty="0">
              <a:latin typeface="Maiandra GD" panose="020E0502030308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 smtClean="0">
                <a:latin typeface="Maiandra GD" panose="020E0502030308020204" pitchFamily="34" charset="0"/>
              </a:rPr>
              <a:t>Children </a:t>
            </a:r>
            <a:r>
              <a:rPr lang="en-GB" sz="2400" b="1" dirty="0">
                <a:latin typeface="Maiandra GD" panose="020E0502030308020204" pitchFamily="34" charset="0"/>
              </a:rPr>
              <a:t>have access to indoor/outdoor learning every day in all weathers</a:t>
            </a:r>
            <a:r>
              <a:rPr lang="en-GB" sz="2400" b="1" dirty="0" smtClean="0">
                <a:latin typeface="Maiandra GD" panose="020E0502030308020204" pitchFamily="34" charset="0"/>
              </a:rPr>
              <a:t>:</a:t>
            </a:r>
          </a:p>
          <a:p>
            <a:pPr marL="0" indent="0">
              <a:buNone/>
            </a:pPr>
            <a:r>
              <a:rPr lang="en-GB" sz="2400" b="1" dirty="0">
                <a:latin typeface="Maiandra GD" panose="020E0502030308020204" pitchFamily="34" charset="0"/>
              </a:rPr>
              <a:t>	</a:t>
            </a:r>
            <a:r>
              <a:rPr lang="en-GB" sz="2400" b="1" dirty="0" smtClean="0">
                <a:latin typeface="Maiandra GD" panose="020E0502030308020204" pitchFamily="34" charset="0"/>
              </a:rPr>
              <a:t>-  Wellies</a:t>
            </a:r>
            <a:endParaRPr lang="en-GB" sz="2400" b="1" dirty="0">
              <a:latin typeface="Maiandra GD" panose="020E050203030802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latin typeface="Maiandra GD" panose="020E0502030308020204" pitchFamily="34" charset="0"/>
              </a:rPr>
              <a:t>	</a:t>
            </a:r>
            <a:r>
              <a:rPr lang="en-GB" sz="2400" b="1" dirty="0" smtClean="0">
                <a:latin typeface="Maiandra GD" panose="020E0502030308020204" pitchFamily="34" charset="0"/>
              </a:rPr>
              <a:t> - Coats</a:t>
            </a:r>
            <a:endParaRPr lang="en-GB" sz="2400" b="1" dirty="0">
              <a:latin typeface="Maiandra GD" panose="020E050203030802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latin typeface="Maiandra GD" panose="020E0502030308020204" pitchFamily="34" charset="0"/>
              </a:rPr>
              <a:t>	</a:t>
            </a:r>
            <a:r>
              <a:rPr lang="en-GB" sz="2400" b="1" dirty="0" smtClean="0">
                <a:latin typeface="Maiandra GD" panose="020E0502030308020204" pitchFamily="34" charset="0"/>
              </a:rPr>
              <a:t>-  Sunhats</a:t>
            </a:r>
            <a:endParaRPr lang="en-GB" sz="2400" b="1" dirty="0">
              <a:latin typeface="Maiandra GD" panose="020E0502030308020204" pitchFamily="34" charset="0"/>
            </a:endParaRPr>
          </a:p>
          <a:p>
            <a:endParaRPr lang="en-GB" dirty="0"/>
          </a:p>
          <a:p>
            <a:pPr marL="0" indent="0">
              <a:buNone/>
            </a:pPr>
            <a:r>
              <a:rPr lang="en-GB" sz="2400" b="1" dirty="0" smtClean="0">
                <a:latin typeface="Maiandra GD" panose="020E0502030308020204" pitchFamily="34" charset="0"/>
              </a:rPr>
              <a:t>Open Learning Area</a:t>
            </a:r>
          </a:p>
          <a:p>
            <a:pPr marL="914400" lvl="2" indent="0">
              <a:buNone/>
            </a:pPr>
            <a:r>
              <a:rPr lang="en-GB" sz="2400" b="1" dirty="0" smtClean="0">
                <a:latin typeface="Maiandra GD" panose="020E0502030308020204" pitchFamily="34" charset="0"/>
              </a:rPr>
              <a:t>-  Covered area</a:t>
            </a:r>
          </a:p>
          <a:p>
            <a:pPr marL="914400" lvl="2" indent="0">
              <a:buNone/>
            </a:pPr>
            <a:r>
              <a:rPr lang="en-GB" sz="2400" b="1" dirty="0" smtClean="0">
                <a:latin typeface="Maiandra GD" panose="020E0502030308020204" pitchFamily="34" charset="0"/>
              </a:rPr>
              <a:t>-  Classroom</a:t>
            </a:r>
            <a:endParaRPr lang="en-GB" sz="2400" b="1" dirty="0"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9206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Maiandra GD" panose="020E0502030308020204" pitchFamily="34" charset="0"/>
              </a:rPr>
              <a:t>Assessment </a:t>
            </a:r>
            <a:endParaRPr lang="en-GB" b="1" dirty="0">
              <a:latin typeface="Maiandra GD" panose="020E0502030308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>
                <a:latin typeface="Maiandra GD" panose="020E0502030308020204" pitchFamily="34" charset="0"/>
              </a:rPr>
              <a:t>Baseline assessment on entry</a:t>
            </a:r>
          </a:p>
          <a:p>
            <a:r>
              <a:rPr lang="en-GB" sz="2400" b="1" dirty="0">
                <a:latin typeface="Maiandra GD" panose="020E0502030308020204" pitchFamily="34" charset="0"/>
              </a:rPr>
              <a:t>Christmas</a:t>
            </a:r>
          </a:p>
          <a:p>
            <a:r>
              <a:rPr lang="en-GB" sz="2400" b="1" dirty="0">
                <a:latin typeface="Maiandra GD" panose="020E0502030308020204" pitchFamily="34" charset="0"/>
              </a:rPr>
              <a:t>Easter</a:t>
            </a:r>
          </a:p>
          <a:p>
            <a:r>
              <a:rPr lang="en-GB" sz="2400" b="1" dirty="0">
                <a:latin typeface="Maiandra GD" panose="020E0502030308020204" pitchFamily="34" charset="0"/>
              </a:rPr>
              <a:t>End of year</a:t>
            </a:r>
          </a:p>
          <a:p>
            <a:pPr marL="0" indent="0">
              <a:buNone/>
            </a:pPr>
            <a:endParaRPr lang="en-GB" sz="2400" b="1" dirty="0">
              <a:latin typeface="Maiandra GD" panose="020E0502030308020204" pitchFamily="34" charset="0"/>
            </a:endParaRPr>
          </a:p>
          <a:p>
            <a:r>
              <a:rPr lang="en-GB" sz="2400" b="1" dirty="0">
                <a:latin typeface="Maiandra GD" panose="020E0502030308020204" pitchFamily="34" charset="0"/>
              </a:rPr>
              <a:t>Development Matters</a:t>
            </a:r>
          </a:p>
          <a:p>
            <a:endParaRPr lang="en-GB" sz="2400" b="1" dirty="0">
              <a:latin typeface="Maiandra GD" panose="020E0502030308020204" pitchFamily="34" charset="0"/>
            </a:endParaRPr>
          </a:p>
          <a:p>
            <a:r>
              <a:rPr lang="en-GB" sz="2400" b="1" dirty="0">
                <a:latin typeface="Maiandra GD" panose="020E0502030308020204" pitchFamily="34" charset="0"/>
              </a:rPr>
              <a:t>Learning Journals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6502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Maiandra GD" panose="020E0502030308020204" pitchFamily="34" charset="0"/>
              </a:rPr>
              <a:t>Month Bands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41336"/>
            <a:ext cx="10820400" cy="44773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  </a:t>
            </a:r>
            <a:r>
              <a:rPr lang="en-GB" b="1" dirty="0" smtClean="0">
                <a:latin typeface="Maiandra GD" panose="020E0502030308020204" pitchFamily="34" charset="0"/>
              </a:rPr>
              <a:t>Emerging/Developing/Secure</a:t>
            </a:r>
          </a:p>
          <a:p>
            <a:pPr marL="0" indent="0">
              <a:buNone/>
            </a:pPr>
            <a:endParaRPr lang="en-GB" b="1" dirty="0">
              <a:latin typeface="Maiandra GD" panose="020E0502030308020204" pitchFamily="34" charset="0"/>
            </a:endParaRPr>
          </a:p>
          <a:p>
            <a:pPr fontAlgn="ctr"/>
            <a:r>
              <a:rPr lang="en-GB" b="1" dirty="0">
                <a:latin typeface="Maiandra GD" panose="020E0502030308020204" pitchFamily="34" charset="0"/>
              </a:rPr>
              <a:t>Birth – 11 months</a:t>
            </a:r>
          </a:p>
          <a:p>
            <a:pPr fontAlgn="ctr"/>
            <a:r>
              <a:rPr lang="en-GB" b="1" dirty="0">
                <a:latin typeface="Maiandra GD" panose="020E0502030308020204" pitchFamily="34" charset="0"/>
              </a:rPr>
              <a:t>8 – 20 months</a:t>
            </a:r>
          </a:p>
          <a:p>
            <a:pPr fontAlgn="ctr"/>
            <a:r>
              <a:rPr lang="en-GB" b="1" dirty="0">
                <a:latin typeface="Maiandra GD" panose="020E0502030308020204" pitchFamily="34" charset="0"/>
              </a:rPr>
              <a:t>16 – 26 months</a:t>
            </a:r>
          </a:p>
          <a:p>
            <a:pPr fontAlgn="ctr"/>
            <a:r>
              <a:rPr lang="en-GB" b="1" dirty="0">
                <a:latin typeface="Maiandra GD" panose="020E0502030308020204" pitchFamily="34" charset="0"/>
              </a:rPr>
              <a:t>22 – 36 months</a:t>
            </a:r>
          </a:p>
          <a:p>
            <a:pPr fontAlgn="ctr"/>
            <a:r>
              <a:rPr lang="en-GB" b="1" dirty="0">
                <a:latin typeface="Maiandra GD" panose="020E0502030308020204" pitchFamily="34" charset="0"/>
              </a:rPr>
              <a:t>30 – 50 </a:t>
            </a:r>
            <a:r>
              <a:rPr lang="en-GB" b="1" dirty="0" smtClean="0">
                <a:latin typeface="Maiandra GD" panose="020E0502030308020204" pitchFamily="34" charset="0"/>
              </a:rPr>
              <a:t>months</a:t>
            </a:r>
            <a:r>
              <a:rPr lang="en-GB" b="1" dirty="0">
                <a:latin typeface="Maiandra GD" panose="020E0502030308020204" pitchFamily="34" charset="0"/>
              </a:rPr>
              <a:t>	</a:t>
            </a:r>
            <a:r>
              <a:rPr lang="en-GB" b="1" dirty="0" smtClean="0">
                <a:latin typeface="Maiandra GD" panose="020E0502030308020204" pitchFamily="34" charset="0"/>
              </a:rPr>
              <a:t>		Enter </a:t>
            </a:r>
            <a:r>
              <a:rPr lang="en-GB" b="1" dirty="0">
                <a:latin typeface="Maiandra GD" panose="020E0502030308020204" pitchFamily="34" charset="0"/>
              </a:rPr>
              <a:t>Nursery</a:t>
            </a:r>
          </a:p>
          <a:p>
            <a:pPr fontAlgn="ctr"/>
            <a:r>
              <a:rPr lang="en-GB" b="1" dirty="0">
                <a:latin typeface="Maiandra GD" panose="020E0502030308020204" pitchFamily="34" charset="0"/>
              </a:rPr>
              <a:t>40 – 60 months </a:t>
            </a:r>
            <a:r>
              <a:rPr lang="en-GB" b="1" dirty="0" smtClean="0">
                <a:latin typeface="Maiandra GD" panose="020E0502030308020204" pitchFamily="34" charset="0"/>
              </a:rPr>
              <a:t>			Enter Reception</a:t>
            </a:r>
          </a:p>
          <a:p>
            <a:pPr fontAlgn="ctr"/>
            <a:r>
              <a:rPr lang="en-GB" b="1" dirty="0" smtClean="0">
                <a:latin typeface="Maiandra GD" panose="020E0502030308020204" pitchFamily="34" charset="0"/>
              </a:rPr>
              <a:t>Early </a:t>
            </a:r>
            <a:r>
              <a:rPr lang="en-GB" b="1" dirty="0">
                <a:latin typeface="Maiandra GD" panose="020E0502030308020204" pitchFamily="34" charset="0"/>
              </a:rPr>
              <a:t>Learning Goal (</a:t>
            </a:r>
            <a:r>
              <a:rPr lang="en-GB" b="1" dirty="0" smtClean="0">
                <a:latin typeface="Maiandra GD" panose="020E0502030308020204" pitchFamily="34" charset="0"/>
              </a:rPr>
              <a:t>ELG)		Leave </a:t>
            </a:r>
            <a:r>
              <a:rPr lang="en-GB" b="1" dirty="0">
                <a:latin typeface="Maiandra GD" panose="020E0502030308020204" pitchFamily="34" charset="0"/>
              </a:rPr>
              <a:t>Reception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30196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Maiandra GD" panose="020E0502030308020204" pitchFamily="34" charset="0"/>
              </a:rPr>
              <a:t>Areas of Learning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2233264"/>
              </p:ext>
            </p:extLst>
          </p:nvPr>
        </p:nvGraphicFramePr>
        <p:xfrm>
          <a:off x="1367624" y="1798350"/>
          <a:ext cx="9032683" cy="494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4521"/>
                <a:gridCol w="3104081"/>
                <a:gridCol w="3104081"/>
              </a:tblGrid>
              <a:tr h="677995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kern="1200" dirty="0">
                          <a:effectLst/>
                          <a:latin typeface="Maiandra GD" panose="020E0502030308020204" pitchFamily="34" charset="0"/>
                        </a:rPr>
                        <a:t>PRIME AREAS</a:t>
                      </a:r>
                      <a:endParaRPr lang="en-GB" sz="800" dirty="0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vert="vert2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Communication and Language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Listening and Attention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Understanding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Speaking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/>
                </a:tc>
              </a:tr>
              <a:tr h="47621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>
                          <a:effectLst/>
                          <a:latin typeface="Maiandra GD" panose="020E0502030308020204" pitchFamily="34" charset="0"/>
                        </a:rPr>
                        <a:t>Physical Development </a:t>
                      </a:r>
                      <a:endParaRPr lang="en-GB" sz="1400" b="1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Moving and Handling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Health and Self-care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/>
                </a:tc>
              </a:tr>
              <a:tr h="85235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>
                          <a:effectLst/>
                          <a:latin typeface="Maiandra GD" panose="020E0502030308020204" pitchFamily="34" charset="0"/>
                        </a:rPr>
                        <a:t>Personal, Social, Emotional Development</a:t>
                      </a:r>
                      <a:endParaRPr lang="en-GB" sz="1400" b="1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Making Relationships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Self-confidence and Self-awareness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Managing Feelings and Behaviour 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/>
                </a:tc>
              </a:tr>
              <a:tr h="476211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SPECIFIC AREAS</a:t>
                      </a:r>
                      <a:endParaRPr lang="en-GB" sz="800" b="1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vert="vert2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>
                          <a:effectLst/>
                          <a:latin typeface="Maiandra GD" panose="020E0502030308020204" pitchFamily="34" charset="0"/>
                        </a:rPr>
                        <a:t>Literacy</a:t>
                      </a:r>
                      <a:endParaRPr lang="en-GB" sz="1400" b="1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Reading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Writing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/>
                </a:tc>
              </a:tr>
              <a:tr h="47621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>
                          <a:effectLst/>
                          <a:latin typeface="Maiandra GD" panose="020E0502030308020204" pitchFamily="34" charset="0"/>
                        </a:rPr>
                        <a:t>Maths</a:t>
                      </a:r>
                      <a:endParaRPr lang="en-GB" sz="1400" b="1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Numbers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Shape, Space and Measure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/>
                </a:tc>
              </a:tr>
              <a:tr h="67799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>
                          <a:effectLst/>
                          <a:latin typeface="Maiandra GD" panose="020E0502030308020204" pitchFamily="34" charset="0"/>
                        </a:rPr>
                        <a:t>Understanding the World </a:t>
                      </a:r>
                      <a:endParaRPr lang="en-GB" sz="1400" b="1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People and Communities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The World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Technology 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/>
                </a:tc>
              </a:tr>
              <a:tr h="74772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>
                          <a:effectLst/>
                          <a:latin typeface="Maiandra GD" panose="020E0502030308020204" pitchFamily="34" charset="0"/>
                        </a:rPr>
                        <a:t>Expressive Arts and Design</a:t>
                      </a:r>
                      <a:endParaRPr lang="en-GB" sz="1400" b="1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Exploring and Using Media and Materials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Being Imaginative </a:t>
                      </a:r>
                      <a:endParaRPr lang="en-GB" sz="1400" b="1" dirty="0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2875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Maiandra GD" panose="020E0502030308020204" pitchFamily="34" charset="0"/>
              </a:rPr>
              <a:t>Characteristics of Learning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2124613"/>
              </p:ext>
            </p:extLst>
          </p:nvPr>
        </p:nvGraphicFramePr>
        <p:xfrm>
          <a:off x="1870048" y="2273020"/>
          <a:ext cx="8420100" cy="3467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11527"/>
                <a:gridCol w="4408573"/>
              </a:tblGrid>
              <a:tr h="11558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smtClean="0">
                          <a:effectLst/>
                          <a:latin typeface="Maiandra GD" panose="020E0502030308020204" pitchFamily="34" charset="0"/>
                        </a:rPr>
                        <a:t>Playing and Exploring</a:t>
                      </a:r>
                      <a:endParaRPr lang="en-GB" sz="1100" dirty="0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smtClean="0">
                          <a:effectLst/>
                          <a:latin typeface="Maiandra GD" panose="020E0502030308020204" pitchFamily="34" charset="0"/>
                        </a:rPr>
                        <a:t>Finding out and exploring</a:t>
                      </a:r>
                      <a:endParaRPr lang="en-GB" sz="1100" smtClean="0"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smtClean="0">
                          <a:effectLst/>
                          <a:latin typeface="Maiandra GD" panose="020E0502030308020204" pitchFamily="34" charset="0"/>
                        </a:rPr>
                        <a:t>Playing with what they know</a:t>
                      </a:r>
                      <a:endParaRPr lang="en-GB" sz="1100" smtClean="0"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smtClean="0">
                          <a:effectLst/>
                          <a:latin typeface="Maiandra GD" panose="020E0502030308020204" pitchFamily="34" charset="0"/>
                        </a:rPr>
                        <a:t>Being willing to ‘have a go’</a:t>
                      </a:r>
                      <a:endParaRPr lang="en-GB" sz="1100" dirty="0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</a:tr>
              <a:tr h="11560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smtClean="0">
                          <a:effectLst/>
                          <a:latin typeface="Maiandra GD" panose="020E0502030308020204" pitchFamily="34" charset="0"/>
                        </a:rPr>
                        <a:t>Active Learning </a:t>
                      </a:r>
                      <a:endParaRPr lang="en-GB" sz="1100" b="1" dirty="0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 smtClean="0">
                          <a:effectLst/>
                          <a:latin typeface="Maiandra GD" panose="020E0502030308020204" pitchFamily="34" charset="0"/>
                        </a:rPr>
                        <a:t>Being involved and concentrating</a:t>
                      </a:r>
                      <a:endParaRPr lang="en-GB" sz="1100" b="1" dirty="0" smtClean="0"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 smtClean="0">
                          <a:effectLst/>
                          <a:latin typeface="Maiandra GD" panose="020E0502030308020204" pitchFamily="34" charset="0"/>
                        </a:rPr>
                        <a:t>Keeping on trying</a:t>
                      </a:r>
                      <a:endParaRPr lang="en-GB" sz="1100" b="1" dirty="0" smtClean="0"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 smtClean="0">
                          <a:effectLst/>
                          <a:latin typeface="Maiandra GD" panose="020E0502030308020204" pitchFamily="34" charset="0"/>
                        </a:rPr>
                        <a:t>Enjoying achieving what they set out to do</a:t>
                      </a:r>
                      <a:endParaRPr lang="en-GB" sz="1100" b="1" dirty="0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</a:tr>
              <a:tr h="11560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>
                          <a:effectLst/>
                          <a:latin typeface="Maiandra GD" panose="020E0502030308020204" pitchFamily="34" charset="0"/>
                        </a:rPr>
                        <a:t>Creating and Thinking Critically</a:t>
                      </a:r>
                      <a:endParaRPr lang="en-GB" sz="1100" b="1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Having their own ideas</a:t>
                      </a:r>
                      <a:endParaRPr lang="en-GB" sz="1100" b="1" dirty="0"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Making links</a:t>
                      </a:r>
                      <a:endParaRPr lang="en-GB" sz="1100" b="1" dirty="0"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effectLst/>
                          <a:latin typeface="Maiandra GD" panose="020E0502030308020204" pitchFamily="34" charset="0"/>
                        </a:rPr>
                        <a:t>Choosing ways to do things</a:t>
                      </a:r>
                      <a:endParaRPr lang="en-GB" sz="1100" b="1" dirty="0"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3760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Maiandra GD" panose="020E0502030308020204" pitchFamily="34" charset="0"/>
              </a:rPr>
              <a:t>Timetable</a:t>
            </a:r>
            <a:br>
              <a:rPr lang="en-GB" dirty="0">
                <a:latin typeface="Maiandra GD" panose="020E0502030308020204" pitchFamily="34" charset="0"/>
              </a:rPr>
            </a:br>
            <a:r>
              <a:rPr lang="en-GB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1061182"/>
              </p:ext>
            </p:extLst>
          </p:nvPr>
        </p:nvGraphicFramePr>
        <p:xfrm>
          <a:off x="685799" y="1614115"/>
          <a:ext cx="8896668" cy="3930080"/>
        </p:xfrm>
        <a:graphic>
          <a:graphicData uri="http://schemas.openxmlformats.org/drawingml/2006/table">
            <a:tbl>
              <a:tblPr firstRow="1" firstCol="1" bandRow="1">
                <a:effectLst/>
                <a:tableStyleId>{5C22544A-7EE6-4342-B048-85BDC9FD1C3A}</a:tableStyleId>
              </a:tblPr>
              <a:tblGrid>
                <a:gridCol w="1786617"/>
                <a:gridCol w="1787318"/>
                <a:gridCol w="1786617"/>
                <a:gridCol w="1787318"/>
                <a:gridCol w="1748798"/>
              </a:tblGrid>
              <a:tr h="3966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Monday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Tuesday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Wednesday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Thursday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Friday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95382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Funky Fingers/Registration 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814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Whole School Assembly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Reflection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  <a:effectLst/>
                        </a:rPr>
                        <a:t>Singing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KS Assembly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Reflection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41720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Indoor/Outdoor Child Initiated Learning 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516342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  <a:effectLst/>
                        </a:rPr>
                        <a:t>Phonics/English 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58571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Indoor/Outdoor Child Initiated Learning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32091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Maths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32091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Indoor/Outdoor Child Initiated Learning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5834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Story Time/Pack for Home/Review of the Day/Home </a:t>
                      </a:r>
                      <a:endParaRPr lang="en-GB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364" marR="5936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09792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4039" y="772325"/>
            <a:ext cx="8610600" cy="1293028"/>
          </a:xfrm>
        </p:spPr>
        <p:txBody>
          <a:bodyPr/>
          <a:lstStyle/>
          <a:p>
            <a:r>
              <a:rPr lang="en-GB" dirty="0" smtClean="0">
                <a:latin typeface="Maiandra GD" panose="020E0502030308020204" pitchFamily="34" charset="0"/>
              </a:rPr>
              <a:t>Uniform</a:t>
            </a:r>
            <a:r>
              <a:rPr lang="en-GB" dirty="0">
                <a:latin typeface="Maiandra GD" panose="020E0502030308020204" pitchFamily="34" charset="0"/>
              </a:rPr>
              <a:t/>
            </a:r>
            <a:br>
              <a:rPr lang="en-GB" dirty="0">
                <a:latin typeface="Maiandra GD" panose="020E0502030308020204" pitchFamily="34" charset="0"/>
              </a:rPr>
            </a:br>
            <a:endParaRPr lang="en-GB" dirty="0">
              <a:latin typeface="Maiandra GD" panose="020E0502030308020204" pitchFamily="34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159" y="2086741"/>
            <a:ext cx="2888527" cy="402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588" y="2107096"/>
            <a:ext cx="2702312" cy="3983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23614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Maiandra GD" panose="020E0502030308020204" pitchFamily="34" charset="0"/>
              </a:rPr>
              <a:t>Parent Partnership </a:t>
            </a:r>
            <a:br>
              <a:rPr lang="en-GB" b="1" dirty="0">
                <a:latin typeface="Maiandra GD" panose="020E0502030308020204" pitchFamily="34" charset="0"/>
              </a:rPr>
            </a:b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1703" y="2218414"/>
            <a:ext cx="10820400" cy="4024125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r>
              <a:rPr lang="en-GB" b="1" dirty="0">
                <a:latin typeface="Maiandra GD" panose="020E0502030308020204" pitchFamily="34" charset="0"/>
              </a:rPr>
              <a:t>Workshops</a:t>
            </a:r>
          </a:p>
          <a:p>
            <a:endParaRPr lang="en-GB" b="1" dirty="0">
              <a:latin typeface="Maiandra GD" panose="020E0502030308020204" pitchFamily="34" charset="0"/>
            </a:endParaRPr>
          </a:p>
          <a:p>
            <a:r>
              <a:rPr lang="en-GB" b="1" dirty="0">
                <a:latin typeface="Maiandra GD" panose="020E0502030308020204" pitchFamily="34" charset="0"/>
              </a:rPr>
              <a:t>Local walks</a:t>
            </a:r>
          </a:p>
          <a:p>
            <a:endParaRPr lang="en-GB" b="1" dirty="0">
              <a:latin typeface="Maiandra GD" panose="020E0502030308020204" pitchFamily="34" charset="0"/>
            </a:endParaRPr>
          </a:p>
          <a:p>
            <a:r>
              <a:rPr lang="en-GB" b="1" dirty="0">
                <a:latin typeface="Maiandra GD" panose="020E0502030308020204" pitchFamily="34" charset="0"/>
              </a:rPr>
              <a:t>Stay and Plays</a:t>
            </a:r>
          </a:p>
          <a:p>
            <a:endParaRPr lang="en-GB" b="1" dirty="0"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169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Maiandra GD" panose="020E0502030308020204" pitchFamily="34" charset="0"/>
              </a:rPr>
              <a:t/>
            </a:r>
            <a:br>
              <a:rPr lang="en-GB" b="1" dirty="0" smtClean="0">
                <a:latin typeface="Maiandra GD" panose="020E0502030308020204" pitchFamily="34" charset="0"/>
              </a:rPr>
            </a:br>
            <a:r>
              <a:rPr lang="en-GB" sz="4400" b="1" dirty="0" smtClean="0">
                <a:latin typeface="Maiandra GD" panose="020E0502030308020204" pitchFamily="34" charset="0"/>
              </a:rPr>
              <a:t>Activities to support/engage  inquisitive minds </a:t>
            </a:r>
            <a:r>
              <a:rPr lang="en-GB" b="1" dirty="0">
                <a:latin typeface="Maiandra GD" panose="020E0502030308020204" pitchFamily="34" charset="0"/>
              </a:rPr>
              <a:t/>
            </a:r>
            <a:br>
              <a:rPr lang="en-GB" b="1" dirty="0">
                <a:latin typeface="Maiandra GD" panose="020E0502030308020204" pitchFamily="34" charset="0"/>
              </a:rPr>
            </a:br>
            <a:r>
              <a:rPr lang="en-GB" b="1" dirty="0">
                <a:latin typeface="Maiandra GD" panose="020E0502030308020204" pitchFamily="34" charset="0"/>
              </a:rPr>
              <a:t/>
            </a:r>
            <a:br>
              <a:rPr lang="en-GB" b="1" dirty="0">
                <a:latin typeface="Maiandra GD" panose="020E0502030308020204" pitchFamily="34" charset="0"/>
              </a:rPr>
            </a:b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1703" y="2218414"/>
            <a:ext cx="10820400" cy="4024125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endParaRPr lang="en-GB" b="1" dirty="0" smtClean="0">
              <a:latin typeface="Maiandra GD" panose="020E0502030308020204" pitchFamily="34" charset="0"/>
            </a:endParaRPr>
          </a:p>
          <a:p>
            <a:r>
              <a:rPr lang="en-GB" b="1" dirty="0" smtClean="0">
                <a:latin typeface="Maiandra GD" panose="020E0502030308020204" pitchFamily="34" charset="0"/>
              </a:rPr>
              <a:t>Read </a:t>
            </a:r>
            <a:r>
              <a:rPr lang="en-GB" b="1" dirty="0">
                <a:latin typeface="Maiandra GD" panose="020E0502030308020204" pitchFamily="34" charset="0"/>
              </a:rPr>
              <a:t>stories</a:t>
            </a:r>
          </a:p>
          <a:p>
            <a:r>
              <a:rPr lang="en-GB" b="1" dirty="0">
                <a:latin typeface="Maiandra GD" panose="020E0502030308020204" pitchFamily="34" charset="0"/>
              </a:rPr>
              <a:t>Talk lots</a:t>
            </a:r>
          </a:p>
          <a:p>
            <a:r>
              <a:rPr lang="en-GB" b="1" dirty="0">
                <a:latin typeface="Maiandra GD" panose="020E0502030308020204" pitchFamily="34" charset="0"/>
              </a:rPr>
              <a:t>Gross/Fine motor skills</a:t>
            </a:r>
          </a:p>
          <a:p>
            <a:r>
              <a:rPr lang="en-GB" b="1" dirty="0">
                <a:latin typeface="Maiandra GD" panose="020E0502030308020204" pitchFamily="34" charset="0"/>
              </a:rPr>
              <a:t>Board games – Ludo, Snakes &amp; Ladders</a:t>
            </a:r>
          </a:p>
          <a:p>
            <a:r>
              <a:rPr lang="en-GB" b="1" dirty="0">
                <a:latin typeface="Maiandra GD" panose="020E0502030308020204" pitchFamily="34" charset="0"/>
              </a:rPr>
              <a:t>Writing for a purpose – shopping lists, recipes, letters</a:t>
            </a:r>
          </a:p>
          <a:p>
            <a:r>
              <a:rPr lang="en-GB" b="1" dirty="0">
                <a:latin typeface="Maiandra GD" panose="020E0502030308020204" pitchFamily="34" charset="0"/>
              </a:rPr>
              <a:t>Practice getting dressed… </a:t>
            </a:r>
          </a:p>
          <a:p>
            <a:endParaRPr lang="en-GB" b="1" dirty="0"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3868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Maiandra GD" panose="020E0502030308020204" pitchFamily="34" charset="0"/>
              </a:rPr>
              <a:t>Reading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1703" y="2218414"/>
            <a:ext cx="10820400" cy="4024125"/>
          </a:xfrm>
        </p:spPr>
        <p:txBody>
          <a:bodyPr/>
          <a:lstStyle/>
          <a:p>
            <a:pPr marL="0" indent="0" algn="ctr">
              <a:buNone/>
            </a:pPr>
            <a:r>
              <a:rPr lang="en-GB" b="1" dirty="0" smtClean="0"/>
              <a:t>‘</a:t>
            </a:r>
            <a:r>
              <a:rPr lang="en-GB" dirty="0" smtClean="0"/>
              <a:t>If pupils are not able to read to an age appropriate level and </a:t>
            </a:r>
            <a:r>
              <a:rPr lang="en-GB" dirty="0" err="1" smtClean="0"/>
              <a:t>fluency,they</a:t>
            </a:r>
            <a:r>
              <a:rPr lang="en-GB" dirty="0" smtClean="0"/>
              <a:t> will be INCAPABLE of accessing the rest of the curriculum ,and they will rapidly fall behind their peers’.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Reading in EYFS &amp; KS 1</a:t>
            </a:r>
          </a:p>
          <a:p>
            <a:r>
              <a:rPr lang="en-GB" dirty="0" smtClean="0"/>
              <a:t>Reading across school</a:t>
            </a:r>
          </a:p>
          <a:p>
            <a:r>
              <a:rPr lang="en-GB" dirty="0" smtClean="0"/>
              <a:t>Policy</a:t>
            </a:r>
          </a:p>
          <a:p>
            <a:r>
              <a:rPr lang="en-GB" dirty="0" smtClean="0"/>
              <a:t>Expectation /consistency </a:t>
            </a:r>
          </a:p>
          <a:p>
            <a:r>
              <a:rPr lang="en-GB" dirty="0" smtClean="0"/>
              <a:t>Will listen to readers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16897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Behaviour and attitude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87922"/>
            <a:ext cx="10820400" cy="4330764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/>
              <a:t>How leaders and staff create a </a:t>
            </a:r>
            <a:r>
              <a:rPr lang="en-GB" dirty="0" err="1" smtClean="0"/>
              <a:t>safe,calm,orderly</a:t>
            </a:r>
            <a:r>
              <a:rPr lang="en-GB" dirty="0" smtClean="0"/>
              <a:t> and positive environment and the IMPACT this has on behaviour and attitudes of pupils.</a:t>
            </a:r>
          </a:p>
          <a:p>
            <a:r>
              <a:rPr lang="en-GB" dirty="0" smtClean="0"/>
              <a:t>Calm and orderly school and class which enables learners to learn</a:t>
            </a:r>
          </a:p>
          <a:p>
            <a:r>
              <a:rPr lang="en-GB" dirty="0" smtClean="0"/>
              <a:t>Attendance and punctuality</a:t>
            </a:r>
          </a:p>
          <a:p>
            <a:r>
              <a:rPr lang="en-GB" dirty="0" smtClean="0"/>
              <a:t>Clear routines and </a:t>
            </a:r>
            <a:r>
              <a:rPr lang="en-GB" dirty="0" err="1" smtClean="0"/>
              <a:t>excpectations</a:t>
            </a:r>
            <a:r>
              <a:rPr lang="en-GB" dirty="0" smtClean="0"/>
              <a:t> </a:t>
            </a:r>
            <a:r>
              <a:rPr lang="en-GB" dirty="0" err="1" smtClean="0"/>
              <a:t>acroos</a:t>
            </a:r>
            <a:r>
              <a:rPr lang="en-GB" dirty="0" smtClean="0"/>
              <a:t> the school (ALL)</a:t>
            </a:r>
          </a:p>
          <a:p>
            <a:r>
              <a:rPr lang="en-GB" dirty="0" smtClean="0"/>
              <a:t>Clear policies – attendance &amp; behaviour</a:t>
            </a:r>
          </a:p>
          <a:p>
            <a:r>
              <a:rPr lang="en-GB" dirty="0" smtClean="0"/>
              <a:t>Behaviour policy – clearly defined consequences and rewards (CONSISTENT)</a:t>
            </a:r>
          </a:p>
          <a:p>
            <a:r>
              <a:rPr lang="en-GB" dirty="0" smtClean="0"/>
              <a:t>Fairness of all teachers (CONSISTENCY)</a:t>
            </a:r>
          </a:p>
          <a:p>
            <a:r>
              <a:rPr lang="en-GB" dirty="0" smtClean="0"/>
              <a:t>Pupils motivated to achieve and attain.</a:t>
            </a:r>
          </a:p>
          <a:p>
            <a:r>
              <a:rPr lang="en-GB" dirty="0" smtClean="0"/>
              <a:t>The development of positive attitudes can have a longer term impact on how pupils approaches to learning tasks later on in education.</a:t>
            </a:r>
          </a:p>
          <a:p>
            <a:r>
              <a:rPr lang="en-GB" dirty="0" smtClean="0"/>
              <a:t>A positive and respectful school culture in which staff know and care about pupils.</a:t>
            </a:r>
          </a:p>
          <a:p>
            <a:r>
              <a:rPr lang="en-GB" dirty="0" smtClean="0"/>
              <a:t>A safe environment </a:t>
            </a:r>
          </a:p>
          <a:p>
            <a:r>
              <a:rPr lang="en-GB" dirty="0" smtClean="0"/>
              <a:t>Anti bullying focus</a:t>
            </a:r>
          </a:p>
          <a:p>
            <a:r>
              <a:rPr lang="en-GB" dirty="0" smtClean="0"/>
              <a:t>Peer on peer abuse</a:t>
            </a:r>
          </a:p>
          <a:p>
            <a:r>
              <a:rPr lang="en-GB" dirty="0" smtClean="0"/>
              <a:t>On line safety awareness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7532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Personal development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Preparing pupils for life</a:t>
            </a:r>
          </a:p>
          <a:p>
            <a:r>
              <a:rPr lang="en-GB" dirty="0" smtClean="0"/>
              <a:t>Ensuring resilience and respect</a:t>
            </a:r>
          </a:p>
          <a:p>
            <a:r>
              <a:rPr lang="en-GB" dirty="0" smtClean="0"/>
              <a:t>Developing responsible and respectable adults</a:t>
            </a:r>
          </a:p>
          <a:p>
            <a:r>
              <a:rPr lang="en-GB" dirty="0" smtClean="0"/>
              <a:t>Developing and deepening understanding of British Values</a:t>
            </a:r>
          </a:p>
          <a:p>
            <a:r>
              <a:rPr lang="en-GB" dirty="0" smtClean="0"/>
              <a:t>Promoting equality of opportunity so that ALL pupils can thrive together ,understanding their differences in a positive not negative way and individual characteristics make us unique </a:t>
            </a:r>
          </a:p>
          <a:p>
            <a:r>
              <a:rPr lang="en-GB" dirty="0" smtClean="0"/>
              <a:t>Inclusive environment (regardless of </a:t>
            </a:r>
            <a:r>
              <a:rPr lang="en-GB" dirty="0" err="1" smtClean="0"/>
              <a:t>age,race,gender,religion</a:t>
            </a:r>
            <a:r>
              <a:rPr lang="en-GB" dirty="0"/>
              <a:t> </a:t>
            </a:r>
            <a:r>
              <a:rPr lang="en-GB" dirty="0" smtClean="0"/>
              <a:t>or sexual orientation)</a:t>
            </a:r>
          </a:p>
          <a:p>
            <a:r>
              <a:rPr lang="en-GB" dirty="0" smtClean="0"/>
              <a:t>Developing pupils character ,confidence,</a:t>
            </a:r>
          </a:p>
          <a:p>
            <a:r>
              <a:rPr lang="en-GB" dirty="0" smtClean="0"/>
              <a:t>Keeping them mentally healthy </a:t>
            </a:r>
          </a:p>
          <a:p>
            <a:r>
              <a:rPr lang="en-GB" dirty="0" smtClean="0"/>
              <a:t>Enabling awareness of online risks, </a:t>
            </a:r>
            <a:r>
              <a:rPr lang="en-GB" dirty="0" err="1" smtClean="0"/>
              <a:t>gangs,sexual</a:t>
            </a:r>
            <a:r>
              <a:rPr lang="en-GB" dirty="0" smtClean="0"/>
              <a:t> </a:t>
            </a:r>
            <a:r>
              <a:rPr lang="en-GB" dirty="0" err="1" smtClean="0"/>
              <a:t>exploitation,radicalisation,substance</a:t>
            </a:r>
            <a:r>
              <a:rPr lang="en-GB" dirty="0" smtClean="0"/>
              <a:t> misuse</a:t>
            </a:r>
          </a:p>
          <a:p>
            <a:r>
              <a:rPr lang="en-GB" dirty="0" smtClean="0"/>
              <a:t>Awareness of how to keep physically healthy </a:t>
            </a:r>
          </a:p>
          <a:p>
            <a:r>
              <a:rPr lang="en-GB" dirty="0" smtClean="0"/>
              <a:t>SRE</a:t>
            </a:r>
          </a:p>
          <a:p>
            <a:r>
              <a:rPr lang="en-GB" dirty="0" smtClean="0"/>
              <a:t>Aspirations and careers opportunity</a:t>
            </a:r>
          </a:p>
          <a:p>
            <a:r>
              <a:rPr lang="en-GB" dirty="0" smtClean="0"/>
              <a:t>Supporting next phases readiness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4892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SMSC</a:t>
            </a:r>
            <a:r>
              <a:rPr lang="en-GB" dirty="0" smtClean="0"/>
              <a:t> as part of Personal Development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Spiritual, </a:t>
            </a:r>
            <a:r>
              <a:rPr lang="en-GB" dirty="0" err="1" smtClean="0"/>
              <a:t>moral,social</a:t>
            </a:r>
            <a:r>
              <a:rPr lang="en-GB" dirty="0" smtClean="0"/>
              <a:t> and cultural education</a:t>
            </a:r>
          </a:p>
          <a:p>
            <a:r>
              <a:rPr lang="en-GB" dirty="0" smtClean="0"/>
              <a:t>Reflect on own beliefs and perspective on life </a:t>
            </a:r>
          </a:p>
          <a:p>
            <a:r>
              <a:rPr lang="en-GB" dirty="0" smtClean="0"/>
              <a:t>Knowledge of and respect of other faiths and cultures</a:t>
            </a:r>
          </a:p>
          <a:p>
            <a:r>
              <a:rPr lang="en-GB" dirty="0" smtClean="0"/>
              <a:t>Learning about themselves</a:t>
            </a:r>
          </a:p>
          <a:p>
            <a:r>
              <a:rPr lang="en-GB" dirty="0" smtClean="0"/>
              <a:t>Use of imagination and creativity in their learning</a:t>
            </a:r>
          </a:p>
          <a:p>
            <a:r>
              <a:rPr lang="en-GB" dirty="0" smtClean="0"/>
              <a:t>Willingness to reflect on experiences</a:t>
            </a:r>
          </a:p>
          <a:p>
            <a:r>
              <a:rPr lang="en-GB" dirty="0" smtClean="0"/>
              <a:t>Difference between right and wrong</a:t>
            </a:r>
          </a:p>
          <a:p>
            <a:r>
              <a:rPr lang="en-GB" dirty="0" smtClean="0"/>
              <a:t>Consequences of behaviour and actions</a:t>
            </a:r>
          </a:p>
          <a:p>
            <a:r>
              <a:rPr lang="en-GB" dirty="0" smtClean="0"/>
              <a:t>Interest in responding to ethical and moral views</a:t>
            </a:r>
          </a:p>
          <a:p>
            <a:r>
              <a:rPr lang="en-GB" dirty="0" smtClean="0"/>
              <a:t>Social skills </a:t>
            </a:r>
          </a:p>
          <a:p>
            <a:r>
              <a:rPr lang="en-GB" dirty="0" smtClean="0"/>
              <a:t>Community engagement</a:t>
            </a:r>
          </a:p>
          <a:p>
            <a:r>
              <a:rPr lang="en-GB" dirty="0" smtClean="0"/>
              <a:t>British values </a:t>
            </a:r>
          </a:p>
          <a:p>
            <a:r>
              <a:rPr lang="en-GB" dirty="0" smtClean="0"/>
              <a:t>Cultural influences and impact / awareness of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9717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Personal development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Faith – Catholic school – Gospel values </a:t>
            </a:r>
          </a:p>
          <a:p>
            <a:r>
              <a:rPr lang="en-GB" dirty="0" smtClean="0"/>
              <a:t>PSHE – jigsaw </a:t>
            </a:r>
          </a:p>
          <a:p>
            <a:r>
              <a:rPr lang="en-GB" dirty="0" smtClean="0"/>
              <a:t>Reflections</a:t>
            </a:r>
          </a:p>
          <a:p>
            <a:r>
              <a:rPr lang="en-GB" dirty="0" smtClean="0"/>
              <a:t>Assemblies</a:t>
            </a:r>
          </a:p>
          <a:p>
            <a:r>
              <a:rPr lang="en-GB" dirty="0" smtClean="0"/>
              <a:t>Growth </a:t>
            </a:r>
            <a:r>
              <a:rPr lang="en-GB" dirty="0" err="1" smtClean="0"/>
              <a:t>mindset</a:t>
            </a:r>
            <a:r>
              <a:rPr lang="en-GB" dirty="0" smtClean="0"/>
              <a:t> </a:t>
            </a:r>
          </a:p>
          <a:p>
            <a:r>
              <a:rPr lang="en-GB" dirty="0" smtClean="0"/>
              <a:t>British values</a:t>
            </a:r>
          </a:p>
          <a:p>
            <a:r>
              <a:rPr lang="en-GB" dirty="0" smtClean="0"/>
              <a:t>SRE</a:t>
            </a:r>
          </a:p>
          <a:p>
            <a:r>
              <a:rPr lang="en-GB" dirty="0" smtClean="0"/>
              <a:t>Check in</a:t>
            </a:r>
          </a:p>
          <a:p>
            <a:r>
              <a:rPr lang="en-GB" dirty="0" smtClean="0"/>
              <a:t>Wellbeing</a:t>
            </a:r>
          </a:p>
          <a:p>
            <a:r>
              <a:rPr lang="en-GB" dirty="0" smtClean="0"/>
              <a:t>Wellbeing ROC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Discussions </a:t>
            </a:r>
          </a:p>
          <a:p>
            <a:r>
              <a:rPr lang="en-GB" dirty="0" smtClean="0"/>
              <a:t>Opportunities in curriculum to dev</a:t>
            </a:r>
          </a:p>
          <a:p>
            <a:r>
              <a:rPr lang="en-GB" dirty="0" smtClean="0"/>
              <a:t>Computing </a:t>
            </a:r>
          </a:p>
          <a:p>
            <a:r>
              <a:rPr lang="en-GB" dirty="0" smtClean="0"/>
              <a:t>Online safety unit (when)</a:t>
            </a:r>
          </a:p>
          <a:p>
            <a:r>
              <a:rPr lang="en-GB" dirty="0" smtClean="0"/>
              <a:t>½ termly online safety review </a:t>
            </a:r>
          </a:p>
          <a:p>
            <a:r>
              <a:rPr lang="en-GB" dirty="0" smtClean="0"/>
              <a:t>Reminder in every computing lesson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3828867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315</TotalTime>
  <Words>769</Words>
  <Application>Microsoft Office PowerPoint</Application>
  <PresentationFormat>Custom</PresentationFormat>
  <Paragraphs>187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Vapor Trail</vt:lpstr>
      <vt:lpstr>            Nursery  </vt:lpstr>
      <vt:lpstr>OUR VISION AND VALUES</vt:lpstr>
      <vt:lpstr>OUR Provision</vt:lpstr>
      <vt:lpstr>Assessment </vt:lpstr>
      <vt:lpstr>Month Bands </vt:lpstr>
      <vt:lpstr>Areas of Learning </vt:lpstr>
      <vt:lpstr>Characteristics of Learning </vt:lpstr>
      <vt:lpstr>Timetable  </vt:lpstr>
      <vt:lpstr>Uniform </vt:lpstr>
      <vt:lpstr>Parent Partnership   </vt:lpstr>
      <vt:lpstr> Activities to support/engage  inquisitive minds    </vt:lpstr>
      <vt:lpstr>Reading </vt:lpstr>
      <vt:lpstr>Behaviour and attitude </vt:lpstr>
      <vt:lpstr>Personal development </vt:lpstr>
      <vt:lpstr>SMSC as part of Personal Development </vt:lpstr>
      <vt:lpstr>Personal development </vt:lpstr>
    </vt:vector>
  </TitlesOfParts>
  <Company>City University London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Ofsted</dc:title>
  <dc:creator>O'Connor, Richard</dc:creator>
  <cp:lastModifiedBy>B Thomas</cp:lastModifiedBy>
  <cp:revision>32</cp:revision>
  <dcterms:created xsi:type="dcterms:W3CDTF">2019-06-14T06:25:31Z</dcterms:created>
  <dcterms:modified xsi:type="dcterms:W3CDTF">2020-10-08T13:34:06Z</dcterms:modified>
</cp:coreProperties>
</file>