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6" r:id="rId3"/>
    <p:sldId id="258" r:id="rId4"/>
    <p:sldId id="259" r:id="rId5"/>
    <p:sldId id="260" r:id="rId6"/>
    <p:sldId id="263" r:id="rId7"/>
    <p:sldId id="264" r:id="rId8"/>
    <p:sldId id="265" r:id="rId9"/>
    <p:sldId id="267" r:id="rId10"/>
    <p:sldId id="268" r:id="rId11"/>
    <p:sldId id="269" r:id="rId12"/>
    <p:sldId id="270" r:id="rId13"/>
    <p:sldId id="277" r:id="rId14"/>
    <p:sldId id="279" r:id="rId15"/>
    <p:sldId id="288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6" autoAdjust="0"/>
    <p:restoredTop sz="94660"/>
  </p:normalViewPr>
  <p:slideViewPr>
    <p:cSldViewPr snapToGrid="0">
      <p:cViewPr>
        <p:scale>
          <a:sx n="60" d="100"/>
          <a:sy n="60" d="100"/>
        </p:scale>
        <p:origin x="1056" y="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8967" y="4419600"/>
            <a:ext cx="10001250" cy="4457700"/>
          </a:xfrm>
        </p:spPr>
        <p:txBody>
          <a:bodyPr>
            <a:normAutofit fontScale="90000"/>
          </a:bodyPr>
          <a:lstStyle/>
          <a:p>
            <a:pPr algn="ctr"/>
            <a:br>
              <a:rPr lang="en-GB" b="1" dirty="0">
                <a:latin typeface="Maiandra GD" panose="020E0502030308020204" pitchFamily="34" charset="0"/>
              </a:rPr>
            </a:br>
            <a:br>
              <a:rPr lang="en-GB" b="1" dirty="0">
                <a:latin typeface="Maiandra GD" panose="020E0502030308020204" pitchFamily="34" charset="0"/>
              </a:rPr>
            </a:br>
            <a:br>
              <a:rPr lang="en-GB" b="1" dirty="0">
                <a:latin typeface="Maiandra GD" panose="020E0502030308020204" pitchFamily="34" charset="0"/>
              </a:rPr>
            </a:br>
            <a:br>
              <a:rPr lang="en-GB" b="1" dirty="0">
                <a:latin typeface="Maiandra GD" panose="020E0502030308020204" pitchFamily="34" charset="0"/>
              </a:rPr>
            </a:br>
            <a:br>
              <a:rPr lang="en-GB" b="1" dirty="0">
                <a:latin typeface="Maiandra GD" panose="020E0502030308020204" pitchFamily="34" charset="0"/>
              </a:rPr>
            </a:br>
            <a:br>
              <a:rPr lang="en-GB" b="1" dirty="0">
                <a:latin typeface="Maiandra GD" panose="020E0502030308020204" pitchFamily="34" charset="0"/>
              </a:rPr>
            </a:br>
            <a:br>
              <a:rPr lang="en-GB" b="1" dirty="0">
                <a:latin typeface="Maiandra GD" panose="020E0502030308020204" pitchFamily="34" charset="0"/>
              </a:rPr>
            </a:br>
            <a:br>
              <a:rPr lang="en-GB" b="1" dirty="0">
                <a:latin typeface="Maiandra GD" panose="020E0502030308020204" pitchFamily="34" charset="0"/>
              </a:rPr>
            </a:br>
            <a:br>
              <a:rPr lang="en-GB" b="1" dirty="0">
                <a:latin typeface="Maiandra GD" panose="020E0502030308020204" pitchFamily="34" charset="0"/>
              </a:rPr>
            </a:br>
            <a:br>
              <a:rPr lang="en-GB" b="1" dirty="0">
                <a:latin typeface="Maiandra GD" panose="020E0502030308020204" pitchFamily="34" charset="0"/>
              </a:rPr>
            </a:br>
            <a:br>
              <a:rPr lang="en-GB" b="1" dirty="0">
                <a:latin typeface="Maiandra GD" panose="020E0502030308020204" pitchFamily="34" charset="0"/>
              </a:rPr>
            </a:br>
            <a:br>
              <a:rPr lang="en-GB" b="1" dirty="0">
                <a:latin typeface="Maiandra GD" panose="020E0502030308020204" pitchFamily="34" charset="0"/>
              </a:rPr>
            </a:br>
            <a:br>
              <a:rPr lang="en-GB" b="1" dirty="0">
                <a:latin typeface="Maiandra GD" panose="020E0502030308020204" pitchFamily="34" charset="0"/>
              </a:rPr>
            </a:br>
            <a:br>
              <a:rPr lang="en-GB" b="1" dirty="0">
                <a:latin typeface="Maiandra GD" panose="020E0502030308020204" pitchFamily="34" charset="0"/>
              </a:rPr>
            </a:br>
            <a:br>
              <a:rPr lang="en-GB" b="1" dirty="0">
                <a:latin typeface="Maiandra GD" panose="020E0502030308020204" pitchFamily="34" charset="0"/>
              </a:rPr>
            </a:br>
            <a:br>
              <a:rPr lang="en-GB" b="1" dirty="0">
                <a:latin typeface="Maiandra GD" panose="020E0502030308020204" pitchFamily="34" charset="0"/>
              </a:rPr>
            </a:br>
            <a:br>
              <a:rPr lang="en-GB" b="1" dirty="0">
                <a:latin typeface="Maiandra GD" panose="020E0502030308020204" pitchFamily="34" charset="0"/>
              </a:rPr>
            </a:br>
            <a:r>
              <a:rPr lang="en-GB" b="1" dirty="0">
                <a:latin typeface="Maiandra GD" panose="020E0502030308020204" pitchFamily="34" charset="0"/>
              </a:rPr>
              <a:t>reception</a:t>
            </a:r>
            <a:br>
              <a:rPr lang="en-GB" b="1" dirty="0">
                <a:latin typeface="Maiandra GD" panose="020E0502030308020204" pitchFamily="34" charset="0"/>
              </a:rPr>
            </a:br>
            <a:r>
              <a:rPr lang="en-GB" b="1" dirty="0">
                <a:latin typeface="Maiandra GD" panose="020E0502030308020204" pitchFamily="34" charset="0"/>
              </a:rPr>
              <a:t>Information</a:t>
            </a:r>
            <a:br>
              <a:rPr lang="en-GB" b="1" dirty="0">
                <a:latin typeface="Maiandra GD" panose="020E0502030308020204" pitchFamily="34" charset="0"/>
              </a:rPr>
            </a:br>
            <a:r>
              <a:rPr lang="en-GB" b="1" dirty="0">
                <a:latin typeface="Maiandra GD" panose="020E0502030308020204" pitchFamily="34" charset="0"/>
              </a:rPr>
              <a:t>for </a:t>
            </a:r>
            <a:br>
              <a:rPr lang="en-GB" b="1" dirty="0">
                <a:latin typeface="Maiandra GD" panose="020E0502030308020204" pitchFamily="34" charset="0"/>
              </a:rPr>
            </a:br>
            <a:r>
              <a:rPr lang="en-GB" b="1" dirty="0">
                <a:latin typeface="Maiandra GD" panose="020E0502030308020204" pitchFamily="34" charset="0"/>
              </a:rPr>
              <a:t>Parents </a:t>
            </a:r>
            <a:br>
              <a:rPr lang="en-GB" b="1" dirty="0">
                <a:latin typeface="Maiandra GD" panose="020E0502030308020204" pitchFamily="34" charset="0"/>
              </a:rPr>
            </a:br>
            <a:r>
              <a:rPr lang="en-GB" b="1" dirty="0">
                <a:latin typeface="Maiandra GD" panose="020E0502030308020204" pitchFamily="34" charset="0"/>
              </a:rPr>
              <a:t> </a:t>
            </a:r>
            <a:br>
              <a:rPr lang="en-GB" b="1" dirty="0">
                <a:latin typeface="Maiandra GD" panose="020E0502030308020204" pitchFamily="34" charset="0"/>
              </a:rPr>
            </a:br>
            <a:br>
              <a:rPr lang="en-GB" b="1" dirty="0">
                <a:latin typeface="Maiandra GD" panose="020E0502030308020204" pitchFamily="34" charset="0"/>
              </a:rPr>
            </a:br>
            <a:br>
              <a:rPr lang="en-GB" b="1" dirty="0">
                <a:latin typeface="Maiandra GD" panose="020E0502030308020204" pitchFamily="34" charset="0"/>
              </a:rPr>
            </a:br>
            <a:br>
              <a:rPr lang="en-GB" dirty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090" y="674010"/>
            <a:ext cx="877003" cy="1121074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95650" y="11854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08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8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Maiandra GD" panose="020E0502030308020204" pitchFamily="34" charset="0"/>
              </a:rPr>
              <a:t>OUR VISION AND VALUES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85800" y="1828800"/>
            <a:ext cx="10820400" cy="471512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u="sng" dirty="0">
                <a:solidFill>
                  <a:schemeClr val="accent5">
                    <a:lumMod val="75000"/>
                  </a:schemeClr>
                </a:solidFill>
                <a:latin typeface="Maiandra GD" panose="020E0502030308020204" pitchFamily="34" charset="0"/>
              </a:rPr>
              <a:t>School Mission Statement</a:t>
            </a:r>
          </a:p>
          <a:p>
            <a:pPr marL="0" indent="0" algn="ctr">
              <a:buNone/>
            </a:pPr>
            <a:r>
              <a:rPr lang="en-GB" b="1" dirty="0">
                <a:latin typeface="Maiandra GD" panose="020E0502030308020204" pitchFamily="34" charset="0"/>
              </a:rPr>
              <a:t>As a school we follow the teachings of Jesus, this is accurately reflected through our school mission statement: </a:t>
            </a:r>
          </a:p>
          <a:p>
            <a:pPr marL="0" indent="0" algn="ctr">
              <a:buNone/>
            </a:pPr>
            <a:r>
              <a:rPr lang="en-GB" b="1" i="1" dirty="0">
                <a:solidFill>
                  <a:schemeClr val="accent2"/>
                </a:solidFill>
                <a:latin typeface="Maiandra GD" panose="020E0502030308020204" pitchFamily="34" charset="0"/>
              </a:rPr>
              <a:t>At St. Joseph’s we live, love and learn by the example of Jesus</a:t>
            </a:r>
          </a:p>
          <a:p>
            <a:pPr marL="0" indent="0" algn="ctr">
              <a:buNone/>
            </a:pPr>
            <a:r>
              <a:rPr lang="en-GB" b="1" u="sng" dirty="0">
                <a:solidFill>
                  <a:schemeClr val="accent5">
                    <a:lumMod val="75000"/>
                  </a:schemeClr>
                </a:solidFill>
                <a:latin typeface="Maiandra GD" panose="020E0502030308020204" pitchFamily="34" charset="0"/>
              </a:rPr>
              <a:t>School Vision</a:t>
            </a:r>
          </a:p>
          <a:p>
            <a:pPr marL="0" indent="0" algn="ctr">
              <a:buNone/>
            </a:pPr>
            <a:r>
              <a:rPr lang="en-GB" b="1" dirty="0">
                <a:latin typeface="Maiandra GD" panose="020E0502030308020204" pitchFamily="34" charset="0"/>
              </a:rPr>
              <a:t>We pride ourselves on working together as a community and celebrating our experiences and aspirations. We are an ambitious, caring and aspiring learning community which is also accurately reflected through our school vision:</a:t>
            </a:r>
          </a:p>
          <a:p>
            <a:pPr marL="0" indent="0" algn="ctr">
              <a:buNone/>
            </a:pPr>
            <a:r>
              <a:rPr lang="en-GB" b="1" i="1" dirty="0">
                <a:solidFill>
                  <a:schemeClr val="accent2"/>
                </a:solidFill>
                <a:latin typeface="Maiandra GD" panose="020E0502030308020204" pitchFamily="34" charset="0"/>
              </a:rPr>
              <a:t>Aspiring for excellence for all, together as a Catholic community’.</a:t>
            </a:r>
          </a:p>
          <a:p>
            <a:pPr marL="0" indent="0" algn="ctr">
              <a:buNone/>
            </a:pPr>
            <a:r>
              <a:rPr lang="en-GB" b="1" u="sng" dirty="0">
                <a:solidFill>
                  <a:schemeClr val="accent5">
                    <a:lumMod val="75000"/>
                  </a:schemeClr>
                </a:solidFill>
                <a:latin typeface="Maiandra GD" panose="020E0502030308020204" pitchFamily="34" charset="0"/>
              </a:rPr>
              <a:t>School Values</a:t>
            </a:r>
          </a:p>
          <a:p>
            <a:pPr marL="0" indent="0" algn="ctr">
              <a:buNone/>
            </a:pPr>
            <a:r>
              <a:rPr lang="en-GB" b="1" i="1" dirty="0">
                <a:solidFill>
                  <a:schemeClr val="accent2"/>
                </a:solidFill>
                <a:latin typeface="Maiandra GD" panose="020E0502030308020204" pitchFamily="34" charset="0"/>
              </a:rPr>
              <a:t>Faith * </a:t>
            </a:r>
            <a:r>
              <a:rPr lang="en-GB" b="1" i="1" dirty="0">
                <a:solidFill>
                  <a:schemeClr val="accent3">
                    <a:lumMod val="75000"/>
                  </a:schemeClr>
                </a:solidFill>
                <a:latin typeface="Maiandra GD" panose="020E0502030308020204" pitchFamily="34" charset="0"/>
              </a:rPr>
              <a:t>Self Control  </a:t>
            </a:r>
            <a:r>
              <a:rPr lang="en-GB" b="1" i="1" dirty="0">
                <a:solidFill>
                  <a:schemeClr val="accent2"/>
                </a:solidFill>
                <a:latin typeface="Maiandra GD" panose="020E0502030308020204" pitchFamily="34" charset="0"/>
              </a:rPr>
              <a:t>*</a:t>
            </a:r>
            <a:r>
              <a:rPr lang="en-GB" b="1" i="1" dirty="0">
                <a:solidFill>
                  <a:schemeClr val="accent4">
                    <a:lumMod val="75000"/>
                  </a:schemeClr>
                </a:solidFill>
                <a:latin typeface="Maiandra GD" panose="020E0502030308020204" pitchFamily="34" charset="0"/>
              </a:rPr>
              <a:t>Resilience</a:t>
            </a:r>
            <a:r>
              <a:rPr lang="en-GB" b="1" i="1" dirty="0">
                <a:solidFill>
                  <a:schemeClr val="accent2"/>
                </a:solidFill>
                <a:latin typeface="Maiandra GD" panose="020E0502030308020204" pitchFamily="34" charset="0"/>
              </a:rPr>
              <a:t>  *</a:t>
            </a:r>
            <a:r>
              <a:rPr lang="en-GB" b="1" i="1" dirty="0">
                <a:solidFill>
                  <a:schemeClr val="accent5">
                    <a:lumMod val="75000"/>
                  </a:schemeClr>
                </a:solidFill>
                <a:latin typeface="Maiandra GD" panose="020E0502030308020204" pitchFamily="34" charset="0"/>
              </a:rPr>
              <a:t>Respect *</a:t>
            </a:r>
            <a:r>
              <a:rPr lang="en-GB" b="1" i="1" dirty="0">
                <a:solidFill>
                  <a:schemeClr val="accent2"/>
                </a:solidFill>
                <a:latin typeface="Maiandra GD" panose="020E0502030308020204" pitchFamily="34" charset="0"/>
              </a:rPr>
              <a:t> </a:t>
            </a:r>
            <a:r>
              <a:rPr lang="en-GB" b="1" i="1" dirty="0">
                <a:solidFill>
                  <a:schemeClr val="accent6">
                    <a:lumMod val="75000"/>
                  </a:schemeClr>
                </a:solidFill>
                <a:latin typeface="Maiandra GD" panose="020E0502030308020204" pitchFamily="34" charset="0"/>
              </a:rPr>
              <a:t>Aspiration</a:t>
            </a:r>
            <a:r>
              <a:rPr lang="en-GB" b="1" i="1" dirty="0">
                <a:solidFill>
                  <a:schemeClr val="accent2"/>
                </a:solidFill>
                <a:latin typeface="Maiandra GD" panose="020E0502030308020204" pitchFamily="34" charset="0"/>
              </a:rPr>
              <a:t> * Self Belief  *</a:t>
            </a:r>
            <a:r>
              <a:rPr lang="en-GB" b="1" i="1" dirty="0">
                <a:solidFill>
                  <a:schemeClr val="accent3">
                    <a:lumMod val="75000"/>
                  </a:schemeClr>
                </a:solidFill>
                <a:latin typeface="Maiandra GD" panose="020E0502030308020204" pitchFamily="34" charset="0"/>
              </a:rPr>
              <a:t>Perseverance</a:t>
            </a:r>
            <a:r>
              <a:rPr lang="en-GB" b="1" i="1" dirty="0">
                <a:solidFill>
                  <a:schemeClr val="accent2"/>
                </a:solidFill>
                <a:latin typeface="Maiandra GD" panose="020E0502030308020204" pitchFamily="34" charset="0"/>
              </a:rPr>
              <a:t> * </a:t>
            </a:r>
            <a:r>
              <a:rPr lang="en-GB" b="1" i="1" dirty="0">
                <a:solidFill>
                  <a:schemeClr val="accent4">
                    <a:lumMod val="75000"/>
                  </a:schemeClr>
                </a:solidFill>
                <a:latin typeface="Maiandra GD" panose="020E0502030308020204" pitchFamily="34" charset="0"/>
              </a:rPr>
              <a:t>and Friendship</a:t>
            </a:r>
            <a:r>
              <a:rPr lang="en-GB" b="1" i="1" dirty="0">
                <a:solidFill>
                  <a:schemeClr val="accent2"/>
                </a:solidFill>
                <a:latin typeface="Maiandra GD" panose="020E0502030308020204" pitchFamily="34" charset="0"/>
              </a:rPr>
              <a:t>.</a:t>
            </a:r>
            <a:endParaRPr lang="en-GB" b="1" dirty="0">
              <a:solidFill>
                <a:schemeClr val="accent2">
                  <a:lumMod val="60000"/>
                  <a:lumOff val="40000"/>
                </a:schemeClr>
              </a:solidFill>
              <a:latin typeface="Maiandra GD" panose="020E0502030308020204" pitchFamily="34" charset="0"/>
            </a:endParaRPr>
          </a:p>
          <a:p>
            <a:pPr marL="0" indent="0">
              <a:buNone/>
            </a:pPr>
            <a:endParaRPr lang="en-GB" b="1" dirty="0">
              <a:solidFill>
                <a:schemeClr val="accent2">
                  <a:lumMod val="60000"/>
                  <a:lumOff val="40000"/>
                </a:schemeClr>
              </a:solidFill>
              <a:latin typeface="Maiandra GD" panose="020E0502030308020204" pitchFamily="34" charset="0"/>
            </a:endParaRPr>
          </a:p>
          <a:p>
            <a:pPr marL="0" indent="0" algn="ctr">
              <a:buNone/>
            </a:pPr>
            <a:endParaRPr lang="en-GB" b="1" i="1" dirty="0">
              <a:solidFill>
                <a:schemeClr val="accent2"/>
              </a:solidFill>
              <a:latin typeface="Maiandra GD" panose="020E0502030308020204" pitchFamily="34" charset="0"/>
            </a:endParaRPr>
          </a:p>
          <a:p>
            <a:pPr marL="0" indent="0" algn="ctr">
              <a:buNone/>
            </a:pPr>
            <a:endParaRPr lang="en-GB" b="1" i="1" dirty="0">
              <a:solidFill>
                <a:schemeClr val="accent2"/>
              </a:solidFill>
              <a:latin typeface="Maiandra GD" panose="020E0502030308020204" pitchFamily="34" charset="0"/>
            </a:endParaRPr>
          </a:p>
          <a:p>
            <a:pPr marL="0" indent="0" algn="ctr">
              <a:buNone/>
            </a:pPr>
            <a:endParaRPr lang="en-GB" b="1" i="1" dirty="0">
              <a:solidFill>
                <a:schemeClr val="accent2"/>
              </a:solidFill>
              <a:latin typeface="Maiandra GD" panose="020E0502030308020204" pitchFamily="34" charset="0"/>
            </a:endParaRPr>
          </a:p>
          <a:p>
            <a:endParaRPr lang="en-GB" dirty="0"/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647950" y="10096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521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93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4372"/>
            <a:ext cx="8610600" cy="2209415"/>
          </a:xfrm>
        </p:spPr>
        <p:txBody>
          <a:bodyPr>
            <a:normAutofit/>
          </a:bodyPr>
          <a:lstStyle/>
          <a:p>
            <a:br>
              <a:rPr lang="en-GB" b="1" dirty="0">
                <a:latin typeface="Maiandra GD" panose="020E0502030308020204" pitchFamily="34" charset="0"/>
              </a:rPr>
            </a:br>
            <a:r>
              <a:rPr lang="en-GB" b="1" dirty="0">
                <a:latin typeface="Maiandra GD" panose="020E0502030308020204" pitchFamily="34" charset="0"/>
              </a:rPr>
              <a:t>Early Years Foundation Stage </a:t>
            </a:r>
            <a:br>
              <a:rPr lang="en-GB" b="1" dirty="0">
                <a:latin typeface="Maiandra GD" panose="020E0502030308020204" pitchFamily="34" charset="0"/>
              </a:rPr>
            </a:br>
            <a:r>
              <a:rPr lang="en-GB" sz="1800" b="1" dirty="0">
                <a:latin typeface="Maiandra GD" panose="020E0502030308020204" pitchFamily="34" charset="0"/>
              </a:rPr>
              <a:t>(EYFS)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209801"/>
            <a:ext cx="10820400" cy="1943100"/>
          </a:xfrm>
        </p:spPr>
        <p:txBody>
          <a:bodyPr/>
          <a:lstStyle/>
          <a:p>
            <a:pPr marL="3657600" lvl="8" indent="0">
              <a:buNone/>
            </a:pPr>
            <a:endParaRPr lang="en-GB" sz="4000" b="1" dirty="0">
              <a:latin typeface="Maiandra GD" panose="020E0502030308020204" pitchFamily="34" charset="0"/>
            </a:endParaRPr>
          </a:p>
          <a:p>
            <a:pPr marL="3657600" lvl="8" indent="0">
              <a:buNone/>
            </a:pPr>
            <a:r>
              <a:rPr lang="en-GB" sz="4000" b="1" dirty="0">
                <a:latin typeface="Maiandra GD" panose="020E0502030308020204" pitchFamily="34" charset="0"/>
              </a:rPr>
              <a:t>MEET THE TEAM</a:t>
            </a:r>
          </a:p>
          <a:p>
            <a:pPr marL="3657600" lvl="8" indent="0">
              <a:buNone/>
            </a:pPr>
            <a:endParaRPr lang="en-GB" b="1" i="1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359" y="3664117"/>
            <a:ext cx="1936081" cy="2904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041" y="3743963"/>
            <a:ext cx="2152650" cy="287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7805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Maiandra GD" panose="020E0502030308020204" pitchFamily="34" charset="0"/>
              </a:rPr>
              <a:t>OUR Provision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>
                <a:latin typeface="Maiandra GD" panose="020E0502030308020204" pitchFamily="34" charset="0"/>
              </a:rPr>
              <a:t>Children have access to indoor/outdoor learning every day in all weathers:</a:t>
            </a:r>
          </a:p>
          <a:p>
            <a:pPr marL="0" indent="0">
              <a:buNone/>
            </a:pPr>
            <a:r>
              <a:rPr lang="en-GB" sz="2400" b="1" dirty="0">
                <a:latin typeface="Maiandra GD" panose="020E0502030308020204" pitchFamily="34" charset="0"/>
              </a:rPr>
              <a:t>	-  Wellies</a:t>
            </a:r>
          </a:p>
          <a:p>
            <a:pPr marL="0" indent="0">
              <a:buNone/>
            </a:pPr>
            <a:r>
              <a:rPr lang="en-GB" sz="2400" b="1" dirty="0">
                <a:latin typeface="Maiandra GD" panose="020E0502030308020204" pitchFamily="34" charset="0"/>
              </a:rPr>
              <a:t>	 - Coats</a:t>
            </a:r>
          </a:p>
          <a:p>
            <a:pPr marL="0" indent="0">
              <a:buNone/>
            </a:pPr>
            <a:r>
              <a:rPr lang="en-GB" sz="2400" b="1" dirty="0">
                <a:latin typeface="Maiandra GD" panose="020E0502030308020204" pitchFamily="34" charset="0"/>
              </a:rPr>
              <a:t>	-  Sunhats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sz="2400" b="1" dirty="0">
                <a:latin typeface="Maiandra GD" panose="020E0502030308020204" pitchFamily="34" charset="0"/>
              </a:rPr>
              <a:t>Open Learning Area</a:t>
            </a:r>
          </a:p>
          <a:p>
            <a:pPr marL="914400" lvl="2" indent="0">
              <a:buNone/>
            </a:pPr>
            <a:r>
              <a:rPr lang="en-GB" sz="2400" b="1" dirty="0">
                <a:latin typeface="Maiandra GD" panose="020E0502030308020204" pitchFamily="34" charset="0"/>
              </a:rPr>
              <a:t>-  Covered area</a:t>
            </a:r>
          </a:p>
          <a:p>
            <a:pPr marL="914400" lvl="2" indent="0">
              <a:buNone/>
            </a:pPr>
            <a:r>
              <a:rPr lang="en-GB" sz="2400" b="1" dirty="0">
                <a:latin typeface="Maiandra GD" panose="020E0502030308020204" pitchFamily="34" charset="0"/>
              </a:rPr>
              <a:t>-  Classroom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86400" y="11049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206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8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Maiandra GD" panose="020E0502030308020204" pitchFamily="34" charset="0"/>
              </a:rPr>
              <a:t>Assessment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b="1" dirty="0">
                <a:latin typeface="Maiandra GD" panose="020E0502030308020204" pitchFamily="34" charset="0"/>
              </a:rPr>
              <a:t>Baseline Assessment on entry</a:t>
            </a:r>
          </a:p>
          <a:p>
            <a:r>
              <a:rPr lang="en-GB" sz="2400" b="1" dirty="0">
                <a:latin typeface="Maiandra GD" panose="020E0502030308020204" pitchFamily="34" charset="0"/>
              </a:rPr>
              <a:t>Christmas</a:t>
            </a:r>
          </a:p>
          <a:p>
            <a:r>
              <a:rPr lang="en-GB" sz="2400" b="1" dirty="0">
                <a:latin typeface="Maiandra GD" panose="020E0502030308020204" pitchFamily="34" charset="0"/>
              </a:rPr>
              <a:t>Easter</a:t>
            </a:r>
          </a:p>
          <a:p>
            <a:r>
              <a:rPr lang="en-GB" sz="2400" b="1" dirty="0">
                <a:latin typeface="Maiandra GD" panose="020E0502030308020204" pitchFamily="34" charset="0"/>
              </a:rPr>
              <a:t>End of year</a:t>
            </a:r>
          </a:p>
          <a:p>
            <a:pPr marL="0" indent="0">
              <a:buNone/>
            </a:pPr>
            <a:endParaRPr lang="en-GB" sz="2400" b="1" dirty="0">
              <a:latin typeface="Maiandra GD" panose="020E0502030308020204" pitchFamily="34" charset="0"/>
            </a:endParaRPr>
          </a:p>
          <a:p>
            <a:r>
              <a:rPr lang="en-GB" sz="2400" b="1" dirty="0">
                <a:latin typeface="Maiandra GD" panose="020E0502030308020204" pitchFamily="34" charset="0"/>
              </a:rPr>
              <a:t>Development Matters</a:t>
            </a:r>
          </a:p>
          <a:p>
            <a:endParaRPr lang="en-GB" sz="2400" b="1" dirty="0">
              <a:latin typeface="Maiandra GD" panose="020E0502030308020204" pitchFamily="34" charset="0"/>
            </a:endParaRPr>
          </a:p>
          <a:p>
            <a:r>
              <a:rPr lang="en-GB" sz="2400" b="1" dirty="0">
                <a:latin typeface="Maiandra GD" panose="020E0502030308020204" pitchFamily="34" charset="0"/>
              </a:rPr>
              <a:t>Learning Journals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8763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502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0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Maiandra GD" panose="020E0502030308020204" pitchFamily="34" charset="0"/>
              </a:rPr>
              <a:t>Month Bands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41336"/>
            <a:ext cx="10820400" cy="44773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  </a:t>
            </a:r>
            <a:r>
              <a:rPr lang="en-GB" b="1" dirty="0">
                <a:latin typeface="Maiandra GD" panose="020E0502030308020204" pitchFamily="34" charset="0"/>
              </a:rPr>
              <a:t>Emerging/Developing/Secure</a:t>
            </a:r>
          </a:p>
          <a:p>
            <a:pPr marL="0" indent="0">
              <a:buNone/>
            </a:pPr>
            <a:endParaRPr lang="en-GB" b="1" dirty="0">
              <a:latin typeface="Maiandra GD" panose="020E0502030308020204" pitchFamily="34" charset="0"/>
            </a:endParaRPr>
          </a:p>
          <a:p>
            <a:pPr fontAlgn="ctr"/>
            <a:r>
              <a:rPr lang="en-GB" b="1" dirty="0">
                <a:latin typeface="Maiandra GD" panose="020E0502030308020204" pitchFamily="34" charset="0"/>
              </a:rPr>
              <a:t>Birth – 11 months</a:t>
            </a:r>
          </a:p>
          <a:p>
            <a:pPr fontAlgn="ctr"/>
            <a:r>
              <a:rPr lang="en-GB" b="1" dirty="0">
                <a:latin typeface="Maiandra GD" panose="020E0502030308020204" pitchFamily="34" charset="0"/>
              </a:rPr>
              <a:t>8 – 20 months</a:t>
            </a:r>
          </a:p>
          <a:p>
            <a:pPr fontAlgn="ctr"/>
            <a:r>
              <a:rPr lang="en-GB" b="1" dirty="0">
                <a:latin typeface="Maiandra GD" panose="020E0502030308020204" pitchFamily="34" charset="0"/>
              </a:rPr>
              <a:t>16 – 26 months</a:t>
            </a:r>
          </a:p>
          <a:p>
            <a:pPr fontAlgn="ctr"/>
            <a:r>
              <a:rPr lang="en-GB" b="1" dirty="0">
                <a:latin typeface="Maiandra GD" panose="020E0502030308020204" pitchFamily="34" charset="0"/>
              </a:rPr>
              <a:t>22 – 36 months</a:t>
            </a:r>
          </a:p>
          <a:p>
            <a:pPr fontAlgn="ctr"/>
            <a:r>
              <a:rPr lang="en-GB" b="1" dirty="0">
                <a:latin typeface="Maiandra GD" panose="020E0502030308020204" pitchFamily="34" charset="0"/>
              </a:rPr>
              <a:t>30 – 50 months			Enter Nursery</a:t>
            </a:r>
          </a:p>
          <a:p>
            <a:pPr fontAlgn="ctr"/>
            <a:r>
              <a:rPr lang="en-GB" b="1" dirty="0">
                <a:latin typeface="Maiandra GD" panose="020E0502030308020204" pitchFamily="34" charset="0"/>
              </a:rPr>
              <a:t>40 – 60 months 			Enter Reception</a:t>
            </a:r>
          </a:p>
          <a:p>
            <a:pPr fontAlgn="ctr"/>
            <a:r>
              <a:rPr lang="en-GB" b="1" dirty="0">
                <a:latin typeface="Maiandra GD" panose="020E0502030308020204" pitchFamily="34" charset="0"/>
              </a:rPr>
              <a:t>Early Learning Goal (ELG)		Leave Reception</a:t>
            </a:r>
          </a:p>
          <a:p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48350" y="10858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019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59768" y="505322"/>
            <a:ext cx="8610600" cy="1293028"/>
          </a:xfrm>
        </p:spPr>
        <p:txBody>
          <a:bodyPr/>
          <a:lstStyle/>
          <a:p>
            <a:r>
              <a:rPr lang="en-GB" b="1" dirty="0">
                <a:latin typeface="Maiandra GD" panose="020E0502030308020204" pitchFamily="34" charset="0"/>
              </a:rPr>
              <a:t>Areas of Learning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2652639"/>
              </p:ext>
            </p:extLst>
          </p:nvPr>
        </p:nvGraphicFramePr>
        <p:xfrm>
          <a:off x="1383666" y="1670013"/>
          <a:ext cx="9032683" cy="4931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93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811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022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7995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PRIME AREAS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Communication and Language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Listening, Attention and Understanding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Speaking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21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Physical Development 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Gross Motor Skills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  <a:ea typeface="Calibri"/>
                          <a:cs typeface="Times New Roman"/>
                        </a:rPr>
                        <a:t>Fine Motor Skills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235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Personal, Social, Emotional Development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Building Relationships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Self-Regulation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Managing Self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211"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SPECIFIC AREAS</a:t>
                      </a:r>
                      <a:endParaRPr lang="en-GB" sz="1100" b="1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Literacy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Comprehension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Word Reading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Writing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621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Maths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Number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Numerical Patterns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799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Understanding the World 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Past and Present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People, Culture and Communities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The Natural World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4772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Expressive Arts and Design</a:t>
                      </a:r>
                      <a:endParaRPr lang="en-GB" sz="18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Creating with Materials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Being Imaginative and Expressive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marL="69405" marR="69405" marT="34702" marB="34702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8836" y="1188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875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52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Maiandra GD" panose="020E0502030308020204" pitchFamily="34" charset="0"/>
              </a:rPr>
              <a:t>Characteristics of Learning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8378977"/>
              </p:ext>
            </p:extLst>
          </p:nvPr>
        </p:nvGraphicFramePr>
        <p:xfrm>
          <a:off x="657725" y="2273020"/>
          <a:ext cx="11004885" cy="3467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429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619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558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1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Playing and Exploring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Finding out and exploring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Playing with what they know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Being willing to ‘have a go’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60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1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Active Learning </a:t>
                      </a:r>
                      <a:endParaRPr lang="en-GB" sz="1600" b="1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Being involved and concentrating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Keeping on trying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Enjoying achieving what they set out to do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560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1" kern="120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Creating and Thinking Critically</a:t>
                      </a:r>
                      <a:endParaRPr lang="en-GB" sz="1600" b="1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Having their own ideas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Making links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2000" b="0" kern="1200" dirty="0">
                          <a:solidFill>
                            <a:schemeClr val="tx1"/>
                          </a:solidFill>
                          <a:effectLst/>
                          <a:latin typeface="Maiandra GD" panose="020E0502030308020204" pitchFamily="34" charset="0"/>
                        </a:rPr>
                        <a:t>Choosing ways to do things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Maiandra GD" panose="020E0502030308020204" pitchFamily="34" charset="0"/>
                        <a:ea typeface="Calibri"/>
                        <a:cs typeface="Times New Roman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47900" y="95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760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7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Maiandra GD" panose="020E0502030308020204" pitchFamily="34" charset="0"/>
              </a:rPr>
              <a:t>Uniform: Winter</a:t>
            </a:r>
            <a:br>
              <a:rPr lang="en-GB" dirty="0"/>
            </a:br>
            <a:endParaRPr lang="en-GB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459" y="1788408"/>
            <a:ext cx="3013544" cy="4479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088" y="1828800"/>
            <a:ext cx="3005593" cy="4439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169838" y="7048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369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Maiandra GD" panose="020E0502030308020204" pitchFamily="34" charset="0"/>
              </a:rPr>
              <a:t>Uniform: Summer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0254" y="1923263"/>
            <a:ext cx="3015922" cy="402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935" y="1963972"/>
            <a:ext cx="3368897" cy="3983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048250" y="8953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761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4039" y="772325"/>
            <a:ext cx="8610600" cy="1293028"/>
          </a:xfrm>
        </p:spPr>
        <p:txBody>
          <a:bodyPr/>
          <a:lstStyle/>
          <a:p>
            <a:r>
              <a:rPr lang="en-GB" dirty="0">
                <a:latin typeface="Maiandra GD" panose="020E0502030308020204" pitchFamily="34" charset="0"/>
              </a:rPr>
              <a:t>Uniform: PE Kit</a:t>
            </a:r>
            <a:br>
              <a:rPr lang="en-GB" dirty="0">
                <a:latin typeface="Maiandra GD" panose="020E0502030308020204" pitchFamily="34" charset="0"/>
              </a:rPr>
            </a:br>
            <a:endParaRPr lang="en-GB" dirty="0">
              <a:latin typeface="Maiandra GD" panose="020E0502030308020204" pitchFamily="34" charset="0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8159" y="2086741"/>
            <a:ext cx="2888527" cy="402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1588" y="2107096"/>
            <a:ext cx="2702312" cy="3983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486400" y="7048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361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3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7732" y="3005593"/>
            <a:ext cx="8610599" cy="1111709"/>
          </a:xfrm>
        </p:spPr>
        <p:txBody>
          <a:bodyPr/>
          <a:lstStyle/>
          <a:p>
            <a:pPr algn="ctr"/>
            <a:r>
              <a:rPr lang="en-GB" b="1" dirty="0">
                <a:latin typeface="Maiandra GD" panose="020E0502030308020204" pitchFamily="34" charset="0"/>
              </a:rPr>
              <a:t>Home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685800" y="1580494"/>
            <a:ext cx="3456432" cy="559676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15"/>
          </p:nvPr>
        </p:nvSpPr>
        <p:spPr>
          <a:xfrm>
            <a:off x="685799" y="2140170"/>
            <a:ext cx="3456432" cy="4078527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368800" y="1793329"/>
            <a:ext cx="3456432" cy="52026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16"/>
          </p:nvPr>
        </p:nvSpPr>
        <p:spPr>
          <a:xfrm>
            <a:off x="4366858" y="2360886"/>
            <a:ext cx="308509" cy="3857799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1793329"/>
            <a:ext cx="3456432" cy="49267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17"/>
          </p:nvPr>
        </p:nvSpPr>
        <p:spPr>
          <a:xfrm>
            <a:off x="8051801" y="2360886"/>
            <a:ext cx="3456432" cy="3857811"/>
          </a:xfrm>
        </p:spPr>
        <p:txBody>
          <a:bodyPr>
            <a:normAutofit/>
          </a:bodyPr>
          <a:lstStyle/>
          <a:p>
            <a:endParaRPr lang="en-GB" b="1" dirty="0"/>
          </a:p>
        </p:txBody>
      </p:sp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72415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407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3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Maiandra GD" panose="020E0502030308020204" pitchFamily="34" charset="0"/>
              </a:rPr>
              <a:t>Buddy System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596348" y="1796995"/>
            <a:ext cx="11595652" cy="4381555"/>
          </a:xfrm>
        </p:spPr>
        <p:txBody>
          <a:bodyPr>
            <a:normAutofit/>
          </a:bodyPr>
          <a:lstStyle/>
          <a:p>
            <a:endParaRPr lang="en-GB" b="1" dirty="0">
              <a:latin typeface="Maiandra GD" panose="020E0502030308020204" pitchFamily="34" charset="0"/>
            </a:endParaRPr>
          </a:p>
          <a:p>
            <a:endParaRPr lang="en-GB" b="1" dirty="0">
              <a:latin typeface="Maiandra GD" panose="020E0502030308020204" pitchFamily="34" charset="0"/>
            </a:endParaRPr>
          </a:p>
          <a:p>
            <a:r>
              <a:rPr lang="en-GB" b="1" dirty="0">
                <a:latin typeface="Maiandra GD" panose="020E0502030308020204" pitchFamily="34" charset="0"/>
              </a:rPr>
              <a:t>Paired with a child in Year 6</a:t>
            </a:r>
          </a:p>
          <a:p>
            <a:endParaRPr lang="en-GB" b="1" dirty="0">
              <a:latin typeface="Maiandra GD" panose="020E0502030308020204" pitchFamily="34" charset="0"/>
            </a:endParaRPr>
          </a:p>
          <a:p>
            <a:r>
              <a:rPr lang="en-GB" b="1" dirty="0">
                <a:latin typeface="Maiandra GD" panose="020E0502030308020204" pitchFamily="34" charset="0"/>
              </a:rPr>
              <a:t>Links throughout the Year: Buddy Assembly, paired reading, maths mornings</a:t>
            </a:r>
          </a:p>
          <a:p>
            <a:endParaRPr lang="en-GB" b="1" dirty="0">
              <a:latin typeface="Maiandra GD" panose="020E0502030308020204" pitchFamily="34" charset="0"/>
            </a:endParaRPr>
          </a:p>
          <a:p>
            <a:r>
              <a:rPr lang="en-GB" b="1" dirty="0">
                <a:latin typeface="Maiandra GD" panose="020E0502030308020204" pitchFamily="34" charset="0"/>
              </a:rPr>
              <a:t>Children will be allocated a buddy in September.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362450" y="8763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574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2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Maiandra GD" panose="020E0502030308020204" pitchFamily="34" charset="0"/>
              </a:rPr>
              <a:t>Parent Partnership </a:t>
            </a:r>
            <a:br>
              <a:rPr lang="en-GB" b="1" dirty="0">
                <a:latin typeface="Maiandra GD" panose="020E0502030308020204" pitchFamily="34" charset="0"/>
              </a:rPr>
            </a:br>
            <a:r>
              <a:rPr lang="en-GB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1703" y="2218414"/>
            <a:ext cx="10820400" cy="4024125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b="1" dirty="0">
                <a:latin typeface="Maiandra GD" panose="020E0502030308020204" pitchFamily="34" charset="0"/>
              </a:rPr>
              <a:t>Workshops</a:t>
            </a:r>
          </a:p>
          <a:p>
            <a:endParaRPr lang="en-GB" b="1" dirty="0">
              <a:latin typeface="Maiandra GD" panose="020E0502030308020204" pitchFamily="34" charset="0"/>
            </a:endParaRPr>
          </a:p>
          <a:p>
            <a:r>
              <a:rPr lang="en-GB" b="1" dirty="0">
                <a:latin typeface="Maiandra GD" panose="020E0502030308020204" pitchFamily="34" charset="0"/>
              </a:rPr>
              <a:t>Local walks</a:t>
            </a:r>
          </a:p>
          <a:p>
            <a:endParaRPr lang="en-GB" b="1" dirty="0">
              <a:latin typeface="Maiandra GD" panose="020E0502030308020204" pitchFamily="34" charset="0"/>
            </a:endParaRPr>
          </a:p>
          <a:p>
            <a:r>
              <a:rPr lang="en-GB" b="1" dirty="0">
                <a:latin typeface="Maiandra GD" panose="020E0502030308020204" pitchFamily="34" charset="0"/>
              </a:rPr>
              <a:t>Stay and Plays</a:t>
            </a:r>
          </a:p>
          <a:p>
            <a:endParaRPr lang="en-GB" b="1" dirty="0">
              <a:latin typeface="Maiandra GD" panose="020E0502030308020204" pitchFamily="34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857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169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4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dirty="0">
                <a:latin typeface="Maiandra GD" panose="020E0502030308020204" pitchFamily="34" charset="0"/>
              </a:rPr>
            </a:br>
            <a:r>
              <a:rPr lang="en-GB" sz="4400" b="1" dirty="0">
                <a:latin typeface="Maiandra GD" panose="020E0502030308020204" pitchFamily="34" charset="0"/>
              </a:rPr>
              <a:t>Over the summer</a:t>
            </a:r>
            <a:br>
              <a:rPr lang="en-GB" b="1" dirty="0">
                <a:latin typeface="Maiandra GD" panose="020E0502030308020204" pitchFamily="34" charset="0"/>
              </a:rPr>
            </a:br>
            <a:br>
              <a:rPr lang="en-GB" b="1" dirty="0">
                <a:latin typeface="Maiandra GD" panose="020E0502030308020204" pitchFamily="34" charset="0"/>
              </a:rPr>
            </a:br>
            <a:r>
              <a:rPr lang="en-GB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1703" y="2218414"/>
            <a:ext cx="10820400" cy="4024125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b="1" dirty="0">
              <a:latin typeface="Maiandra GD" panose="020E0502030308020204" pitchFamily="34" charset="0"/>
            </a:endParaRPr>
          </a:p>
          <a:p>
            <a:r>
              <a:rPr lang="en-GB" b="1" dirty="0">
                <a:latin typeface="Maiandra GD" panose="020E0502030308020204" pitchFamily="34" charset="0"/>
              </a:rPr>
              <a:t>Read stories</a:t>
            </a:r>
          </a:p>
          <a:p>
            <a:r>
              <a:rPr lang="en-GB" b="1" dirty="0">
                <a:latin typeface="Maiandra GD" panose="020E0502030308020204" pitchFamily="34" charset="0"/>
              </a:rPr>
              <a:t>Talk lots</a:t>
            </a:r>
          </a:p>
          <a:p>
            <a:r>
              <a:rPr lang="en-GB" b="1" dirty="0">
                <a:latin typeface="Maiandra GD" panose="020E0502030308020204" pitchFamily="34" charset="0"/>
              </a:rPr>
              <a:t>Gross/Fine motor skills</a:t>
            </a:r>
          </a:p>
          <a:p>
            <a:r>
              <a:rPr lang="en-GB" b="1" dirty="0">
                <a:latin typeface="Maiandra GD" panose="020E0502030308020204" pitchFamily="34" charset="0"/>
              </a:rPr>
              <a:t>Board games – Ludo, Snakes &amp; Ladders</a:t>
            </a:r>
          </a:p>
          <a:p>
            <a:r>
              <a:rPr lang="en-GB" b="1" dirty="0">
                <a:latin typeface="Maiandra GD" panose="020E0502030308020204" pitchFamily="34" charset="0"/>
              </a:rPr>
              <a:t>Writing for a purpose – shopping lists, recipes, letters</a:t>
            </a:r>
          </a:p>
          <a:p>
            <a:r>
              <a:rPr lang="en-GB" b="1" dirty="0">
                <a:latin typeface="Maiandra GD" panose="020E0502030308020204" pitchFamily="34" charset="0"/>
              </a:rPr>
              <a:t>Practice getting dressed… </a:t>
            </a:r>
          </a:p>
          <a:p>
            <a:endParaRPr lang="en-GB" b="1" dirty="0">
              <a:latin typeface="Maiandra GD" panose="020E0502030308020204" pitchFamily="34" charset="0"/>
            </a:endParaRP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895850" y="8001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386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5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400</TotalTime>
  <Words>474</Words>
  <Application>Microsoft Office PowerPoint</Application>
  <PresentationFormat>Widescreen</PresentationFormat>
  <Paragraphs>113</Paragraphs>
  <Slides>15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Century Gothic</vt:lpstr>
      <vt:lpstr>Maiandra GD</vt:lpstr>
      <vt:lpstr>Vapor Trail</vt:lpstr>
      <vt:lpstr>                 reception Information for  Parents       </vt:lpstr>
      <vt:lpstr>OUR VISION AND VALUES</vt:lpstr>
      <vt:lpstr> Early Years Foundation Stage  (EYFS)</vt:lpstr>
      <vt:lpstr>OUR Provision</vt:lpstr>
      <vt:lpstr>Assessment </vt:lpstr>
      <vt:lpstr>Month Bands </vt:lpstr>
      <vt:lpstr>Areas of Learning </vt:lpstr>
      <vt:lpstr>Characteristics of Learning </vt:lpstr>
      <vt:lpstr>Uniform: Winter </vt:lpstr>
      <vt:lpstr>Uniform: Summer</vt:lpstr>
      <vt:lpstr>Uniform: PE Kit </vt:lpstr>
      <vt:lpstr>Home Learning</vt:lpstr>
      <vt:lpstr>Buddy System </vt:lpstr>
      <vt:lpstr>Parent Partnership   </vt:lpstr>
      <vt:lpstr> Over the summer   </vt:lpstr>
    </vt:vector>
  </TitlesOfParts>
  <Company>City University London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Ofsted</dc:title>
  <dc:creator>O'Connor, Richard</dc:creator>
  <cp:lastModifiedBy>Phil and Katie Ramsay</cp:lastModifiedBy>
  <cp:revision>37</cp:revision>
  <dcterms:created xsi:type="dcterms:W3CDTF">2019-06-14T06:25:31Z</dcterms:created>
  <dcterms:modified xsi:type="dcterms:W3CDTF">2021-06-27T22:13:03Z</dcterms:modified>
</cp:coreProperties>
</file>