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36"/>
  </p:notesMasterIdLst>
  <p:sldIdLst>
    <p:sldId id="297" r:id="rId2"/>
    <p:sldId id="257" r:id="rId3"/>
    <p:sldId id="282" r:id="rId4"/>
    <p:sldId id="260" r:id="rId5"/>
    <p:sldId id="261" r:id="rId6"/>
    <p:sldId id="312" r:id="rId7"/>
    <p:sldId id="283" r:id="rId8"/>
    <p:sldId id="285" r:id="rId9"/>
    <p:sldId id="284" r:id="rId10"/>
    <p:sldId id="286" r:id="rId11"/>
    <p:sldId id="287" r:id="rId12"/>
    <p:sldId id="289" r:id="rId13"/>
    <p:sldId id="313" r:id="rId14"/>
    <p:sldId id="291" r:id="rId15"/>
    <p:sldId id="292" r:id="rId16"/>
    <p:sldId id="293" r:id="rId17"/>
    <p:sldId id="294" r:id="rId18"/>
    <p:sldId id="295" r:id="rId19"/>
    <p:sldId id="296" r:id="rId20"/>
    <p:sldId id="302" r:id="rId21"/>
    <p:sldId id="303" r:id="rId22"/>
    <p:sldId id="304" r:id="rId23"/>
    <p:sldId id="305" r:id="rId24"/>
    <p:sldId id="306" r:id="rId25"/>
    <p:sldId id="307" r:id="rId26"/>
    <p:sldId id="308" r:id="rId27"/>
    <p:sldId id="301" r:id="rId28"/>
    <p:sldId id="309" r:id="rId29"/>
    <p:sldId id="310" r:id="rId30"/>
    <p:sldId id="311" r:id="rId31"/>
    <p:sldId id="300" r:id="rId32"/>
    <p:sldId id="314" r:id="rId33"/>
    <p:sldId id="268" r:id="rId34"/>
    <p:sldId id="280" r:id="rId35"/>
  </p:sldIdLst>
  <p:sldSz cx="18288000" cy="10287000"/>
  <p:notesSz cx="6858000" cy="9144000"/>
  <p:embeddedFontLst>
    <p:embeddedFont>
      <p:font typeface="Bahnschrift" panose="020B0502040204020203" pitchFamily="34" charset="0"/>
      <p:regular r:id="rId37"/>
      <p:bold r:id="rId38"/>
    </p:embeddedFont>
    <p:embeddedFont>
      <p:font typeface="Bobby Jones Soft" panose="020B0604020202020204" charset="0"/>
      <p:regular r:id="rId39"/>
    </p:embeddedFont>
    <p:embeddedFont>
      <p:font typeface="Bradley Hand ITC" panose="03070402050302030203" pitchFamily="66" charset="0"/>
      <p:regular r:id="rId40"/>
    </p:embeddedFont>
    <p:embeddedFont>
      <p:font typeface="Hibernate" panose="02000503000000000000" charset="0"/>
      <p:regular r:id="rId41"/>
    </p:embeddedFont>
    <p:embeddedFont>
      <p:font typeface="One Little Font" panose="020B0604020202020204" charset="0"/>
      <p:regular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91" autoAdjust="0"/>
    <p:restoredTop sz="94481" autoAdjust="0"/>
  </p:normalViewPr>
  <p:slideViewPr>
    <p:cSldViewPr>
      <p:cViewPr varScale="1">
        <p:scale>
          <a:sx n="70" d="100"/>
          <a:sy n="70" d="100"/>
        </p:scale>
        <p:origin x="51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47400D-7A50-3549-9474-74ACEEEB1099}" type="datetimeFigureOut">
              <a:rPr lang="en-US" smtClean="0"/>
              <a:t>5/8/2026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359CE7-9EF1-8B40-A4EB-6450E2B8599B}" type="slidenum">
              <a:rPr lang="en-US" smtClean="0"/>
              <a:t>‹#›</a:t>
            </a:fld>
            <a:endParaRPr lang="en-US"/>
          </a:p>
        </p:txBody>
      </p:sp>
    </p:spTree>
    <p:extLst>
      <p:ext uri="{BB962C8B-B14F-4D97-AF65-F5344CB8AC3E}">
        <p14:creationId xmlns:p14="http://schemas.microsoft.com/office/powerpoint/2010/main" val="636736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=FfSbWc3O_5M</a:t>
            </a:r>
          </a:p>
          <a:p>
            <a:endParaRPr lang="en-US" dirty="0"/>
          </a:p>
        </p:txBody>
      </p:sp>
      <p:sp>
        <p:nvSpPr>
          <p:cNvPr id="4" name="Slide Number Placeholder 3"/>
          <p:cNvSpPr>
            <a:spLocks noGrp="1"/>
          </p:cNvSpPr>
          <p:nvPr>
            <p:ph type="sldNum" sz="quarter" idx="5"/>
          </p:nvPr>
        </p:nvSpPr>
        <p:spPr/>
        <p:txBody>
          <a:bodyPr/>
          <a:lstStyle/>
          <a:p>
            <a:fld id="{18359CE7-9EF1-8B40-A4EB-6450E2B8599B}" type="slidenum">
              <a:rPr lang="en-US" smtClean="0"/>
              <a:t>7</a:t>
            </a:fld>
            <a:endParaRPr lang="en-US"/>
          </a:p>
        </p:txBody>
      </p:sp>
    </p:spTree>
    <p:extLst>
      <p:ext uri="{BB962C8B-B14F-4D97-AF65-F5344CB8AC3E}">
        <p14:creationId xmlns:p14="http://schemas.microsoft.com/office/powerpoint/2010/main" val="3239005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359CE7-9EF1-8B40-A4EB-6450E2B8599B}" type="slidenum">
              <a:rPr lang="en-US" smtClean="0"/>
              <a:t>17</a:t>
            </a:fld>
            <a:endParaRPr lang="en-US"/>
          </a:p>
        </p:txBody>
      </p:sp>
    </p:spTree>
    <p:extLst>
      <p:ext uri="{BB962C8B-B14F-4D97-AF65-F5344CB8AC3E}">
        <p14:creationId xmlns:p14="http://schemas.microsoft.com/office/powerpoint/2010/main" val="3533046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sv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13.jpe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video" Target="https://www.youtube.com/embed/FfSbWc3O_5M?feature=oembed" TargetMode="Externa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6.svg"/><Relationship Id="rId7" Type="http://schemas.openxmlformats.org/officeDocument/2006/relationships/image" Target="../media/image32.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35.pn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39.jpeg"/><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41.jpeg"/><Relationship Id="rId4" Type="http://schemas.openxmlformats.org/officeDocument/2006/relationships/image" Target="../media/image6.sv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5.svg"/><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svg"/><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svg"/><Relationship Id="rId1" Type="http://schemas.openxmlformats.org/officeDocument/2006/relationships/slideLayout" Target="../slideLayouts/slideLayout7.xml"/><Relationship Id="rId5" Type="http://schemas.openxmlformats.org/officeDocument/2006/relationships/image" Target="../media/image45.pn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sv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sv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5.svg"/><Relationship Id="rId4" Type="http://schemas.openxmlformats.org/officeDocument/2006/relationships/image" Target="../media/image6.svg"/></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6.svg"/></Relationships>
</file>

<file path=ppt/slides/_rels/slide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54.png"/></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sv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56.png"/></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3" Type="http://schemas.openxmlformats.org/officeDocument/2006/relationships/image" Target="../media/image58.png"/><Relationship Id="rId7"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61.png"/><Relationship Id="rId11" Type="http://schemas.openxmlformats.org/officeDocument/2006/relationships/image" Target="../media/image66.png"/><Relationship Id="rId5" Type="http://schemas.openxmlformats.org/officeDocument/2006/relationships/image" Target="../media/image60.png"/><Relationship Id="rId15" Type="http://schemas.openxmlformats.org/officeDocument/2006/relationships/image" Target="../media/image70.jpe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 Id="rId14" Type="http://schemas.openxmlformats.org/officeDocument/2006/relationships/image" Target="../media/image69.png"/></Relationships>
</file>

<file path=ppt/slides/_rels/slide3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7.svg"/><Relationship Id="rId1" Type="http://schemas.openxmlformats.org/officeDocument/2006/relationships/slideLayout" Target="../slideLayouts/slideLayout7.xml"/><Relationship Id="rId4" Type="http://schemas.openxmlformats.org/officeDocument/2006/relationships/image" Target="../media/image71.jpg"/></Relationships>
</file>

<file path=ppt/slides/_rels/slide34.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72.svg"/><Relationship Id="rId7" Type="http://schemas.openxmlformats.org/officeDocument/2006/relationships/image" Target="../media/image6.svg"/><Relationship Id="rId12" Type="http://schemas.openxmlformats.org/officeDocument/2006/relationships/image" Target="../media/image75.pn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1.svg"/><Relationship Id="rId11" Type="http://schemas.openxmlformats.org/officeDocument/2006/relationships/image" Target="../media/image9.svg"/><Relationship Id="rId5" Type="http://schemas.openxmlformats.org/officeDocument/2006/relationships/image" Target="../media/image5.svg"/><Relationship Id="rId10" Type="http://schemas.openxmlformats.org/officeDocument/2006/relationships/image" Target="../media/image8.svg"/><Relationship Id="rId4" Type="http://schemas.openxmlformats.org/officeDocument/2006/relationships/image" Target="../media/image73.svg"/><Relationship Id="rId9" Type="http://schemas.openxmlformats.org/officeDocument/2006/relationships/image" Target="../media/image74.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50471" y="1322175"/>
            <a:ext cx="16230600" cy="3054362"/>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Coping with exams stress:</a:t>
            </a:r>
          </a:p>
          <a:p>
            <a:pPr algn="ctr">
              <a:lnSpc>
                <a:spcPts val="12383"/>
              </a:lnSpc>
            </a:pPr>
            <a:r>
              <a:rPr lang="en-US" sz="7200" dirty="0">
                <a:solidFill>
                  <a:srgbClr val="5E7E8F"/>
                </a:solidFill>
                <a:latin typeface="Bobby Jones Soft"/>
                <a:ea typeface="Bobby Jones Soft"/>
                <a:cs typeface="Bobby Jones Soft"/>
                <a:sym typeface="Bobby Jones Soft"/>
              </a:rPr>
              <a:t>A workshop for parents</a:t>
            </a:r>
          </a:p>
        </p:txBody>
      </p:sp>
      <p:sp>
        <p:nvSpPr>
          <p:cNvPr id="8" name="TextBox 8"/>
          <p:cNvSpPr txBox="1"/>
          <p:nvPr/>
        </p:nvSpPr>
        <p:spPr>
          <a:xfrm>
            <a:off x="1444534" y="5420920"/>
            <a:ext cx="15773400" cy="2005036"/>
          </a:xfrm>
          <a:prstGeom prst="rect">
            <a:avLst/>
          </a:prstGeom>
        </p:spPr>
        <p:txBody>
          <a:bodyPr wrap="square" lIns="0" tIns="0" rIns="0" bIns="0" rtlCol="0" anchor="t">
            <a:spAutoFit/>
          </a:bodyPr>
          <a:lstStyle/>
          <a:p>
            <a:pPr algn="ctr">
              <a:lnSpc>
                <a:spcPts val="4899"/>
              </a:lnSpc>
              <a:spcBef>
                <a:spcPct val="0"/>
              </a:spcBef>
            </a:pPr>
            <a:r>
              <a:rPr lang="en-US" sz="7200" dirty="0">
                <a:solidFill>
                  <a:schemeClr val="tx1">
                    <a:lumMod val="65000"/>
                    <a:lumOff val="35000"/>
                  </a:schemeClr>
                </a:solidFill>
                <a:latin typeface="One Little Font"/>
                <a:ea typeface="One Little Font"/>
                <a:cs typeface="One Little Font"/>
                <a:sym typeface="One Little Font"/>
              </a:rPr>
              <a:t>By Education Mental Health Practitioner</a:t>
            </a:r>
          </a:p>
          <a:p>
            <a:pPr algn="ctr">
              <a:lnSpc>
                <a:spcPts val="4899"/>
              </a:lnSpc>
              <a:spcBef>
                <a:spcPct val="0"/>
              </a:spcBef>
            </a:pPr>
            <a:endParaRPr lang="en-US" sz="7200" dirty="0">
              <a:solidFill>
                <a:schemeClr val="tx1">
                  <a:lumMod val="65000"/>
                  <a:lumOff val="35000"/>
                </a:schemeClr>
              </a:solidFill>
              <a:latin typeface="One Little Font"/>
              <a:ea typeface="One Little Font"/>
              <a:cs typeface="One Little Font"/>
              <a:sym typeface="One Little Font"/>
            </a:endParaRPr>
          </a:p>
          <a:p>
            <a:pPr algn="ctr">
              <a:lnSpc>
                <a:spcPts val="4899"/>
              </a:lnSpc>
              <a:spcBef>
                <a:spcPct val="0"/>
              </a:spcBef>
            </a:pPr>
            <a:r>
              <a:rPr lang="en-US" sz="7200" dirty="0">
                <a:solidFill>
                  <a:schemeClr val="tx1">
                    <a:lumMod val="65000"/>
                    <a:lumOff val="35000"/>
                  </a:schemeClr>
                </a:solidFill>
                <a:latin typeface="One Little Font"/>
                <a:ea typeface="One Little Font"/>
                <a:cs typeface="One Little Font"/>
                <a:sym typeface="One Little Font"/>
              </a:rPr>
              <a:t>Lia Prado </a:t>
            </a:r>
            <a:endParaRPr lang="en-US" sz="4800" dirty="0">
              <a:solidFill>
                <a:schemeClr val="tx1">
                  <a:lumMod val="65000"/>
                  <a:lumOff val="35000"/>
                </a:schemeClr>
              </a:solidFill>
              <a:latin typeface="One Little Font"/>
              <a:ea typeface="One Little Font"/>
              <a:cs typeface="One Little Font"/>
              <a:sym typeface="One Little Font"/>
            </a:endParaRPr>
          </a:p>
        </p:txBody>
      </p:sp>
      <p:sp>
        <p:nvSpPr>
          <p:cNvPr id="10" name="Freeform 36">
            <a:extLst>
              <a:ext uri="{FF2B5EF4-FFF2-40B4-BE49-F238E27FC236}">
                <a16:creationId xmlns:a16="http://schemas.microsoft.com/office/drawing/2014/main" id="{5DE0DBFF-5F37-8C49-B5FC-CDFC493653AD}"/>
              </a:ext>
            </a:extLst>
          </p:cNvPr>
          <p:cNvSpPr/>
          <p:nvPr/>
        </p:nvSpPr>
        <p:spPr>
          <a:xfrm>
            <a:off x="15468600" y="6739046"/>
            <a:ext cx="2234837" cy="2583907"/>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1" name="Freeform 71">
            <a:extLst>
              <a:ext uri="{FF2B5EF4-FFF2-40B4-BE49-F238E27FC236}">
                <a16:creationId xmlns:a16="http://schemas.microsoft.com/office/drawing/2014/main" id="{22DD9FB1-74D4-C343-B0FB-649223FD6D03}"/>
              </a:ext>
            </a:extLst>
          </p:cNvPr>
          <p:cNvSpPr/>
          <p:nvPr/>
        </p:nvSpPr>
        <p:spPr>
          <a:xfrm>
            <a:off x="202540" y="1743189"/>
            <a:ext cx="2483988" cy="2456890"/>
          </a:xfrm>
          <a:custGeom>
            <a:avLst/>
            <a:gdLst/>
            <a:ahLst/>
            <a:cxnLst/>
            <a:rect l="l" t="t" r="r" b="b"/>
            <a:pathLst>
              <a:path w="2483988" h="2456890">
                <a:moveTo>
                  <a:pt x="0" y="0"/>
                </a:moveTo>
                <a:lnTo>
                  <a:pt x="2483989" y="0"/>
                </a:lnTo>
                <a:lnTo>
                  <a:pt x="2483989" y="2456890"/>
                </a:lnTo>
                <a:lnTo>
                  <a:pt x="0" y="245689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12" name="Picture 11">
            <a:extLst>
              <a:ext uri="{FF2B5EF4-FFF2-40B4-BE49-F238E27FC236}">
                <a16:creationId xmlns:a16="http://schemas.microsoft.com/office/drawing/2014/main" id="{D74E9FBC-89B8-FF46-AAE6-2E07503EF0B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202297" y="9402697"/>
            <a:ext cx="2107474" cy="898454"/>
          </a:xfrm>
          <a:prstGeom prst="rect">
            <a:avLst/>
          </a:prstGeom>
          <a:noFill/>
          <a:ln>
            <a:noFill/>
          </a:ln>
        </p:spPr>
      </p:pic>
      <p:sp>
        <p:nvSpPr>
          <p:cNvPr id="7" name="Freeform 10">
            <a:extLst>
              <a:ext uri="{FF2B5EF4-FFF2-40B4-BE49-F238E27FC236}">
                <a16:creationId xmlns:a16="http://schemas.microsoft.com/office/drawing/2014/main" id="{B7831B3A-AC68-174E-AF35-6831E6BA89FB}"/>
              </a:ext>
            </a:extLst>
          </p:cNvPr>
          <p:cNvSpPr/>
          <p:nvPr/>
        </p:nvSpPr>
        <p:spPr>
          <a:xfrm>
            <a:off x="632985" y="7317999"/>
            <a:ext cx="2859114" cy="2004954"/>
          </a:xfrm>
          <a:custGeom>
            <a:avLst/>
            <a:gdLst/>
            <a:ahLst/>
            <a:cxnLst/>
            <a:rect l="l" t="t" r="r" b="b"/>
            <a:pathLst>
              <a:path w="2859114" h="2004954">
                <a:moveTo>
                  <a:pt x="0" y="0"/>
                </a:moveTo>
                <a:lnTo>
                  <a:pt x="2859114" y="0"/>
                </a:lnTo>
                <a:lnTo>
                  <a:pt x="2859114" y="2004954"/>
                </a:lnTo>
                <a:lnTo>
                  <a:pt x="0" y="200495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a:extLst>
              <a:ext uri="{FF2B5EF4-FFF2-40B4-BE49-F238E27FC236}">
                <a16:creationId xmlns:a16="http://schemas.microsoft.com/office/drawing/2014/main" id="{96A8C9EE-C3D2-0F45-9E26-F7424A957E12}"/>
              </a:ext>
            </a:extLst>
          </p:cNvPr>
          <p:cNvSpPr/>
          <p:nvPr/>
        </p:nvSpPr>
        <p:spPr>
          <a:xfrm>
            <a:off x="15779024" y="1743189"/>
            <a:ext cx="1613988" cy="2004954"/>
          </a:xfrm>
          <a:custGeom>
            <a:avLst/>
            <a:gdLst/>
            <a:ahLst/>
            <a:cxnLst/>
            <a:rect l="l" t="t" r="r" b="b"/>
            <a:pathLst>
              <a:path w="1613988" h="2004954">
                <a:moveTo>
                  <a:pt x="0" y="0"/>
                </a:moveTo>
                <a:lnTo>
                  <a:pt x="1613987" y="0"/>
                </a:lnTo>
                <a:lnTo>
                  <a:pt x="1613987" y="2004954"/>
                </a:lnTo>
                <a:lnTo>
                  <a:pt x="0" y="2004954"/>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4">
            <a:extLst>
              <a:ext uri="{FF2B5EF4-FFF2-40B4-BE49-F238E27FC236}">
                <a16:creationId xmlns:a16="http://schemas.microsoft.com/office/drawing/2014/main" id="{9F697B8C-71F1-0F48-A12F-ED052E5F86A3}"/>
              </a:ext>
            </a:extLst>
          </p:cNvPr>
          <p:cNvSpPr/>
          <p:nvPr/>
        </p:nvSpPr>
        <p:spPr>
          <a:xfrm>
            <a:off x="8120163" y="7846970"/>
            <a:ext cx="2091216" cy="2004954"/>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4" name="Text Box 2">
            <a:extLst>
              <a:ext uri="{FF2B5EF4-FFF2-40B4-BE49-F238E27FC236}">
                <a16:creationId xmlns:a16="http://schemas.microsoft.com/office/drawing/2014/main" id="{385CF4FE-6633-3C4D-AD09-A50F2E1D65EE}"/>
              </a:ext>
            </a:extLst>
          </p:cNvPr>
          <p:cNvSpPr txBox="1"/>
          <p:nvPr/>
        </p:nvSpPr>
        <p:spPr>
          <a:xfrm>
            <a:off x="0" y="32853"/>
            <a:ext cx="7315200" cy="128932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2800" b="1" dirty="0">
                <a:solidFill>
                  <a:srgbClr val="FFC000"/>
                </a:solidFill>
                <a:effectLst/>
                <a:latin typeface="Arial" panose="020B0604020202020204" pitchFamily="34" charset="0"/>
                <a:ea typeface="Calibri" panose="020F0502020204030204" pitchFamily="34" charset="0"/>
                <a:cs typeface="Times New Roman" panose="02020603050405020304" pitchFamily="18" charset="0"/>
              </a:rPr>
              <a:t>Mental</a:t>
            </a:r>
            <a:r>
              <a:rPr lang="en-GB" sz="2800" b="1" dirty="0">
                <a:effectLst/>
                <a:latin typeface="Arial" panose="020B0604020202020204" pitchFamily="34" charset="0"/>
                <a:ea typeface="Calibri" panose="020F0502020204030204" pitchFamily="34" charset="0"/>
                <a:cs typeface="Times New Roman" panose="02020603050405020304" pitchFamily="18" charset="0"/>
              </a:rPr>
              <a:t> </a:t>
            </a:r>
            <a:r>
              <a:rPr lang="en-GB" sz="28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Health</a:t>
            </a:r>
            <a:r>
              <a:rPr lang="en-GB" sz="2800" b="1" dirty="0">
                <a:effectLst/>
                <a:latin typeface="Arial" panose="020B0604020202020204" pitchFamily="34" charset="0"/>
                <a:ea typeface="Calibri" panose="020F0502020204030204" pitchFamily="34" charset="0"/>
                <a:cs typeface="Times New Roman" panose="02020603050405020304" pitchFamily="18" charset="0"/>
              </a:rPr>
              <a:t> </a:t>
            </a:r>
            <a:r>
              <a:rPr lang="en-GB" sz="2800" b="1" dirty="0">
                <a:solidFill>
                  <a:srgbClr val="CC00FF"/>
                </a:solidFill>
                <a:effectLst/>
                <a:latin typeface="Arial" panose="020B0604020202020204" pitchFamily="34" charset="0"/>
                <a:ea typeface="Calibri" panose="020F0502020204030204" pitchFamily="34" charset="0"/>
                <a:cs typeface="Times New Roman" panose="02020603050405020304" pitchFamily="18" charset="0"/>
              </a:rPr>
              <a:t>Support </a:t>
            </a:r>
            <a:r>
              <a:rPr lang="en-GB" sz="2800" b="1" dirty="0">
                <a:solidFill>
                  <a:srgbClr val="00B0F0"/>
                </a:solidFill>
                <a:effectLst/>
                <a:latin typeface="Arial" panose="020B0604020202020204" pitchFamily="34" charset="0"/>
                <a:ea typeface="Calibri" panose="020F0502020204030204" pitchFamily="34" charset="0"/>
                <a:cs typeface="Times New Roman" panose="02020603050405020304" pitchFamily="18" charset="0"/>
              </a:rPr>
              <a:t>Teams</a:t>
            </a:r>
            <a:r>
              <a:rPr lang="en-GB" sz="2800" b="1" dirty="0">
                <a:effectLst/>
                <a:latin typeface="Arial" panose="020B0604020202020204" pitchFamily="34" charset="0"/>
                <a:ea typeface="Calibri" panose="020F0502020204030204" pitchFamily="34" charset="0"/>
                <a:cs typeface="Times New Roman" panose="02020603050405020304" pitchFamily="18" charset="0"/>
              </a:rPr>
              <a:t> </a:t>
            </a:r>
            <a:r>
              <a:rPr lang="en-GB" sz="2800" b="1" dirty="0">
                <a:solidFill>
                  <a:srgbClr val="4472C4"/>
                </a:solidFill>
                <a:effectLst/>
                <a:latin typeface="Arial" panose="020B0604020202020204" pitchFamily="34" charset="0"/>
                <a:ea typeface="Calibri" panose="020F0502020204030204" pitchFamily="34" charset="0"/>
                <a:cs typeface="Times New Roman" panose="02020603050405020304" pitchFamily="18" charset="0"/>
              </a:rPr>
              <a:t>in</a:t>
            </a:r>
            <a:r>
              <a:rPr lang="en-GB" sz="2800" b="1" dirty="0">
                <a:effectLst/>
                <a:latin typeface="Arial" panose="020B0604020202020204" pitchFamily="34" charset="0"/>
                <a:ea typeface="Calibri" panose="020F0502020204030204" pitchFamily="34" charset="0"/>
                <a:cs typeface="Times New Roman" panose="02020603050405020304" pitchFamily="18" charset="0"/>
              </a:rPr>
              <a:t> </a:t>
            </a:r>
            <a:r>
              <a:rPr lang="en-GB" sz="2800" b="1"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Schools</a:t>
            </a:r>
            <a:r>
              <a:rPr lang="en-GB" sz="2800" dirty="0">
                <a:effectLst/>
                <a:latin typeface="Arial" panose="020B0604020202020204" pitchFamily="34" charset="0"/>
                <a:ea typeface="Calibri" panose="020F0502020204030204" pitchFamily="34" charset="0"/>
                <a:cs typeface="Times New Roman" panose="02020603050405020304" pitchFamily="18" charset="0"/>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b="1" dirty="0">
                <a:solidFill>
                  <a:srgbClr val="4472C4"/>
                </a:solidFill>
                <a:effectLst/>
                <a:latin typeface="Arial" panose="020B0604020202020204" pitchFamily="34" charset="0"/>
                <a:ea typeface="Calibri" panose="020F0502020204030204" pitchFamily="34" charset="0"/>
                <a:cs typeface="Times New Roman" panose="02020603050405020304" pitchFamily="18" charset="0"/>
              </a:rPr>
              <a:t>Hertfordshire &amp; West Essex</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723743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9" name="Freeform 9"/>
          <p:cNvSpPr/>
          <p:nvPr/>
        </p:nvSpPr>
        <p:spPr>
          <a:xfrm>
            <a:off x="4313463" y="8593647"/>
            <a:ext cx="12967608" cy="4195706"/>
          </a:xfrm>
          <a:custGeom>
            <a:avLst/>
            <a:gdLst/>
            <a:ahLst/>
            <a:cxnLst/>
            <a:rect l="l" t="t" r="r" b="b"/>
            <a:pathLst>
              <a:path w="16230600" h="11381708">
                <a:moveTo>
                  <a:pt x="0" y="0"/>
                </a:moveTo>
                <a:lnTo>
                  <a:pt x="16230600" y="0"/>
                </a:lnTo>
                <a:lnTo>
                  <a:pt x="16230600" y="11381709"/>
                </a:lnTo>
                <a:lnTo>
                  <a:pt x="0" y="1138170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2" name="TextBox 2"/>
          <p:cNvSpPr txBox="1"/>
          <p:nvPr/>
        </p:nvSpPr>
        <p:spPr>
          <a:xfrm>
            <a:off x="1050471" y="935210"/>
            <a:ext cx="16230600" cy="1618833"/>
          </a:xfrm>
          <a:prstGeom prst="rect">
            <a:avLst/>
          </a:prstGeom>
        </p:spPr>
        <p:txBody>
          <a:bodyPr lIns="0" tIns="0" rIns="0" bIns="0" rtlCol="0" anchor="t">
            <a:spAutoFit/>
          </a:bodyPr>
          <a:lstStyle/>
          <a:p>
            <a:pPr algn="ctr">
              <a:lnSpc>
                <a:spcPts val="12383"/>
              </a:lnSpc>
            </a:pPr>
            <a:r>
              <a:rPr lang="en-US" sz="10862" dirty="0">
                <a:solidFill>
                  <a:srgbClr val="5E7E8F"/>
                </a:solidFill>
                <a:latin typeface="Bobby Jones Soft"/>
                <a:ea typeface="Bobby Jones Soft"/>
                <a:cs typeface="Bobby Jones Soft"/>
                <a:sym typeface="Bobby Jones Soft"/>
              </a:rPr>
              <a:t>Objectives</a:t>
            </a:r>
          </a:p>
        </p:txBody>
      </p:sp>
      <p:sp>
        <p:nvSpPr>
          <p:cNvPr id="8" name="TextBox 8"/>
          <p:cNvSpPr txBox="1"/>
          <p:nvPr/>
        </p:nvSpPr>
        <p:spPr>
          <a:xfrm>
            <a:off x="517071" y="3467100"/>
            <a:ext cx="17297400" cy="6311343"/>
          </a:xfrm>
          <a:prstGeom prst="rect">
            <a:avLst/>
          </a:prstGeom>
        </p:spPr>
        <p:txBody>
          <a:bodyPr wrap="square" lIns="0" tIns="0" rIns="0" bIns="0" rtlCol="0" anchor="t">
            <a:spAutoFit/>
          </a:bodyPr>
          <a:lstStyle/>
          <a:p>
            <a:pPr marL="457200" indent="-457200">
              <a:lnSpc>
                <a:spcPts val="4899"/>
              </a:lnSpc>
              <a:spcBef>
                <a:spcPct val="0"/>
              </a:spcBef>
              <a:buFont typeface="Arial" panose="020B0604020202020204" pitchFamily="34" charset="0"/>
              <a:buChar char="•"/>
            </a:pPr>
            <a:r>
              <a:rPr lang="en-US" sz="6600" dirty="0">
                <a:solidFill>
                  <a:schemeClr val="tx1">
                    <a:lumMod val="65000"/>
                    <a:lumOff val="35000"/>
                  </a:schemeClr>
                </a:solidFill>
                <a:latin typeface="One Little Font"/>
                <a:ea typeface="One Little Font"/>
                <a:cs typeface="One Little Font"/>
                <a:sym typeface="One Little Font"/>
              </a:rPr>
              <a:t>What is SATs?</a:t>
            </a:r>
          </a:p>
          <a:p>
            <a:pPr marL="457200" indent="-457200">
              <a:lnSpc>
                <a:spcPts val="4899"/>
              </a:lnSpc>
              <a:spcBef>
                <a:spcPct val="0"/>
              </a:spcBef>
              <a:buFont typeface="Arial" panose="020B0604020202020204" pitchFamily="34" charset="0"/>
              <a:buChar char="•"/>
            </a:pPr>
            <a:endParaRPr lang="en-US" sz="6600" dirty="0">
              <a:solidFill>
                <a:schemeClr val="tx1">
                  <a:lumMod val="65000"/>
                  <a:lumOff val="35000"/>
                </a:schemeClr>
              </a:solidFill>
              <a:latin typeface="One Little Font"/>
              <a:ea typeface="One Little Font"/>
              <a:cs typeface="One Little Font"/>
              <a:sym typeface="One Little Font"/>
            </a:endParaRPr>
          </a:p>
          <a:p>
            <a:pPr marL="457200" indent="-457200">
              <a:lnSpc>
                <a:spcPts val="4899"/>
              </a:lnSpc>
              <a:spcBef>
                <a:spcPct val="0"/>
              </a:spcBef>
              <a:buFont typeface="Arial" panose="020B0604020202020204" pitchFamily="34" charset="0"/>
              <a:buChar char="•"/>
            </a:pPr>
            <a:r>
              <a:rPr lang="en-US" sz="6600" dirty="0">
                <a:solidFill>
                  <a:schemeClr val="tx1">
                    <a:lumMod val="65000"/>
                    <a:lumOff val="35000"/>
                  </a:schemeClr>
                </a:solidFill>
                <a:latin typeface="One Little Font"/>
                <a:ea typeface="One Little Font"/>
                <a:cs typeface="One Little Font"/>
                <a:sym typeface="One Little Font"/>
              </a:rPr>
              <a:t>To understand what exam stress is</a:t>
            </a:r>
          </a:p>
          <a:p>
            <a:pPr marL="457200" indent="-457200">
              <a:lnSpc>
                <a:spcPts val="4899"/>
              </a:lnSpc>
              <a:spcBef>
                <a:spcPct val="0"/>
              </a:spcBef>
              <a:buFont typeface="Arial" panose="020B0604020202020204" pitchFamily="34" charset="0"/>
              <a:buChar char="•"/>
            </a:pPr>
            <a:endParaRPr lang="en-US" sz="6600" dirty="0">
              <a:solidFill>
                <a:schemeClr val="tx1">
                  <a:lumMod val="65000"/>
                  <a:lumOff val="35000"/>
                </a:schemeClr>
              </a:solidFill>
              <a:latin typeface="One Little Font"/>
              <a:ea typeface="One Little Font"/>
              <a:cs typeface="One Little Font"/>
              <a:sym typeface="One Little Font"/>
            </a:endParaRPr>
          </a:p>
          <a:p>
            <a:pPr marL="457200" indent="-457200">
              <a:lnSpc>
                <a:spcPts val="4899"/>
              </a:lnSpc>
              <a:spcBef>
                <a:spcPct val="0"/>
              </a:spcBef>
              <a:buFont typeface="Arial" panose="020B0604020202020204" pitchFamily="34" charset="0"/>
              <a:buChar char="•"/>
            </a:pPr>
            <a:r>
              <a:rPr lang="en-US" sz="6600" dirty="0">
                <a:solidFill>
                  <a:schemeClr val="tx1">
                    <a:lumMod val="65000"/>
                    <a:lumOff val="35000"/>
                  </a:schemeClr>
                </a:solidFill>
                <a:latin typeface="One Little Font"/>
                <a:ea typeface="One Little Font"/>
                <a:cs typeface="One Little Font"/>
                <a:sym typeface="One Little Font"/>
              </a:rPr>
              <a:t>To know how to help children/young people cope with exam stress</a:t>
            </a:r>
          </a:p>
          <a:p>
            <a:pPr marL="457200" indent="-457200">
              <a:lnSpc>
                <a:spcPts val="4899"/>
              </a:lnSpc>
              <a:spcBef>
                <a:spcPct val="0"/>
              </a:spcBef>
              <a:buFont typeface="Arial" panose="020B0604020202020204" pitchFamily="34" charset="0"/>
              <a:buChar char="•"/>
            </a:pPr>
            <a:endParaRPr lang="en-US" sz="6600" dirty="0">
              <a:solidFill>
                <a:schemeClr val="tx1">
                  <a:lumMod val="65000"/>
                  <a:lumOff val="35000"/>
                </a:schemeClr>
              </a:solidFill>
              <a:latin typeface="One Little Font"/>
              <a:ea typeface="One Little Font"/>
              <a:cs typeface="One Little Font"/>
              <a:sym typeface="One Little Font"/>
            </a:endParaRPr>
          </a:p>
          <a:p>
            <a:pPr marL="457200" indent="-457200">
              <a:lnSpc>
                <a:spcPts val="4899"/>
              </a:lnSpc>
              <a:spcBef>
                <a:spcPct val="0"/>
              </a:spcBef>
              <a:buFont typeface="Arial" panose="020B0604020202020204" pitchFamily="34" charset="0"/>
              <a:buChar char="•"/>
            </a:pPr>
            <a:r>
              <a:rPr lang="en-US" sz="6600" dirty="0">
                <a:solidFill>
                  <a:schemeClr val="tx1">
                    <a:lumMod val="65000"/>
                    <a:lumOff val="35000"/>
                  </a:schemeClr>
                </a:solidFill>
                <a:latin typeface="One Little Font"/>
                <a:ea typeface="One Little Font"/>
                <a:cs typeface="One Little Font"/>
                <a:sym typeface="One Little Font"/>
              </a:rPr>
              <a:t>Does anyone have any hopes for our session today?</a:t>
            </a:r>
          </a:p>
          <a:p>
            <a:pPr marL="457200" indent="-457200" algn="ctr">
              <a:lnSpc>
                <a:spcPts val="4899"/>
              </a:lnSpc>
              <a:spcBef>
                <a:spcPct val="0"/>
              </a:spcBef>
              <a:buFont typeface="Arial" panose="020B0604020202020204" pitchFamily="34" charset="0"/>
              <a:buChar char="•"/>
            </a:pPr>
            <a:endParaRPr lang="en-US" sz="4800" dirty="0">
              <a:solidFill>
                <a:srgbClr val="000000"/>
              </a:solidFill>
              <a:latin typeface="One Little Font"/>
              <a:ea typeface="One Little Font"/>
              <a:cs typeface="One Little Font"/>
              <a:sym typeface="One Little Font"/>
            </a:endParaRPr>
          </a:p>
        </p:txBody>
      </p:sp>
      <p:pic>
        <p:nvPicPr>
          <p:cNvPr id="10" name="Picture 9">
            <a:extLst>
              <a:ext uri="{FF2B5EF4-FFF2-40B4-BE49-F238E27FC236}">
                <a16:creationId xmlns:a16="http://schemas.microsoft.com/office/drawing/2014/main" id="{790F9058-2D55-7E47-A03C-B7D0D325D7B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6180526" y="9329216"/>
            <a:ext cx="2107474" cy="89845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50471" y="93521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Remember ….</a:t>
            </a:r>
          </a:p>
        </p:txBody>
      </p:sp>
      <p:sp>
        <p:nvSpPr>
          <p:cNvPr id="8" name="TextBox 8"/>
          <p:cNvSpPr txBox="1"/>
          <p:nvPr/>
        </p:nvSpPr>
        <p:spPr>
          <a:xfrm>
            <a:off x="2536371" y="4381500"/>
            <a:ext cx="13258800" cy="1912703"/>
          </a:xfrm>
          <a:prstGeom prst="rect">
            <a:avLst/>
          </a:prstGeom>
        </p:spPr>
        <p:txBody>
          <a:bodyPr wrap="square" lIns="0" tIns="0" rIns="0" bIns="0" rtlCol="0" anchor="t">
            <a:spAutoFit/>
          </a:bodyPr>
          <a:lstStyle/>
          <a:p>
            <a:pPr algn="ctr">
              <a:lnSpc>
                <a:spcPts val="4899"/>
              </a:lnSpc>
              <a:spcBef>
                <a:spcPct val="0"/>
              </a:spcBef>
            </a:pPr>
            <a:r>
              <a:rPr lang="en-US" sz="7200" dirty="0">
                <a:solidFill>
                  <a:schemeClr val="tx1">
                    <a:lumMod val="65000"/>
                    <a:lumOff val="35000"/>
                  </a:schemeClr>
                </a:solidFill>
                <a:latin typeface="One Little Font"/>
                <a:ea typeface="One Little Font"/>
                <a:cs typeface="One Little Font"/>
                <a:sym typeface="One Little Font"/>
              </a:rPr>
              <a:t>”</a:t>
            </a:r>
            <a:r>
              <a:rPr lang="en-US" sz="4800" dirty="0">
                <a:solidFill>
                  <a:schemeClr val="tx1">
                    <a:lumMod val="65000"/>
                    <a:lumOff val="35000"/>
                  </a:schemeClr>
                </a:solidFill>
                <a:latin typeface="One Little Font"/>
                <a:ea typeface="One Little Font"/>
                <a:cs typeface="One Little Font"/>
                <a:sym typeface="One Little Font"/>
              </a:rPr>
              <a:t>Some of the topics discussed may feel sensitive. Please remember to look after yourself and step out if you need to.”</a:t>
            </a:r>
          </a:p>
        </p:txBody>
      </p:sp>
      <p:sp>
        <p:nvSpPr>
          <p:cNvPr id="10" name="Freeform 36">
            <a:extLst>
              <a:ext uri="{FF2B5EF4-FFF2-40B4-BE49-F238E27FC236}">
                <a16:creationId xmlns:a16="http://schemas.microsoft.com/office/drawing/2014/main" id="{5DE0DBFF-5F37-8C49-B5FC-CDFC493653AD}"/>
              </a:ext>
            </a:extLst>
          </p:cNvPr>
          <p:cNvSpPr/>
          <p:nvPr/>
        </p:nvSpPr>
        <p:spPr>
          <a:xfrm>
            <a:off x="14097000" y="6768327"/>
            <a:ext cx="2438400" cy="3015966"/>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1" name="Freeform 71">
            <a:extLst>
              <a:ext uri="{FF2B5EF4-FFF2-40B4-BE49-F238E27FC236}">
                <a16:creationId xmlns:a16="http://schemas.microsoft.com/office/drawing/2014/main" id="{22DD9FB1-74D4-C343-B0FB-649223FD6D03}"/>
              </a:ext>
            </a:extLst>
          </p:cNvPr>
          <p:cNvSpPr/>
          <p:nvPr/>
        </p:nvSpPr>
        <p:spPr>
          <a:xfrm>
            <a:off x="381000" y="933557"/>
            <a:ext cx="2483988" cy="2456890"/>
          </a:xfrm>
          <a:custGeom>
            <a:avLst/>
            <a:gdLst/>
            <a:ahLst/>
            <a:cxnLst/>
            <a:rect l="l" t="t" r="r" b="b"/>
            <a:pathLst>
              <a:path w="2483988" h="2456890">
                <a:moveTo>
                  <a:pt x="0" y="0"/>
                </a:moveTo>
                <a:lnTo>
                  <a:pt x="2483989" y="0"/>
                </a:lnTo>
                <a:lnTo>
                  <a:pt x="2483989" y="2456890"/>
                </a:lnTo>
                <a:lnTo>
                  <a:pt x="0" y="245689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12" name="Picture 11">
            <a:extLst>
              <a:ext uri="{FF2B5EF4-FFF2-40B4-BE49-F238E27FC236}">
                <a16:creationId xmlns:a16="http://schemas.microsoft.com/office/drawing/2014/main" id="{D74E9FBC-89B8-FF46-AAE6-2E07503EF0B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202297" y="9402697"/>
            <a:ext cx="2107474" cy="898454"/>
          </a:xfrm>
          <a:prstGeom prst="rect">
            <a:avLst/>
          </a:prstGeom>
          <a:noFill/>
          <a:ln>
            <a:noFill/>
          </a:ln>
        </p:spPr>
      </p:pic>
    </p:spTree>
    <p:extLst>
      <p:ext uri="{BB962C8B-B14F-4D97-AF65-F5344CB8AC3E}">
        <p14:creationId xmlns:p14="http://schemas.microsoft.com/office/powerpoint/2010/main" val="10810007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Freeform 2"/>
          <p:cNvSpPr/>
          <p:nvPr/>
        </p:nvSpPr>
        <p:spPr>
          <a:xfrm>
            <a:off x="-5137136" y="-529290"/>
            <a:ext cx="12981378" cy="12624390"/>
          </a:xfrm>
          <a:custGeom>
            <a:avLst/>
            <a:gdLst/>
            <a:ahLst/>
            <a:cxnLst/>
            <a:rect l="l" t="t" r="r" b="b"/>
            <a:pathLst>
              <a:path w="12981378" h="12624390">
                <a:moveTo>
                  <a:pt x="0" y="0"/>
                </a:moveTo>
                <a:lnTo>
                  <a:pt x="12981378" y="0"/>
                </a:lnTo>
                <a:lnTo>
                  <a:pt x="12981378" y="12624390"/>
                </a:lnTo>
                <a:lnTo>
                  <a:pt x="0" y="1262439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TextBox 3"/>
          <p:cNvSpPr txBox="1"/>
          <p:nvPr/>
        </p:nvSpPr>
        <p:spPr>
          <a:xfrm>
            <a:off x="8597411" y="2083992"/>
            <a:ext cx="9244532" cy="1396280"/>
          </a:xfrm>
          <a:prstGeom prst="rect">
            <a:avLst/>
          </a:prstGeom>
        </p:spPr>
        <p:txBody>
          <a:bodyPr wrap="square" lIns="0" tIns="0" rIns="0" bIns="0" rtlCol="0" anchor="t">
            <a:spAutoFit/>
          </a:bodyPr>
          <a:lstStyle/>
          <a:p>
            <a:pPr algn="ctr">
              <a:lnSpc>
                <a:spcPts val="12383"/>
              </a:lnSpc>
            </a:pPr>
            <a:r>
              <a:rPr lang="en-US" sz="5400" dirty="0">
                <a:solidFill>
                  <a:srgbClr val="5E7E8F"/>
                </a:solidFill>
                <a:latin typeface="Bobby Jones Soft"/>
                <a:ea typeface="Bobby Jones Soft"/>
                <a:cs typeface="Bobby Jones Soft"/>
                <a:sym typeface="Bobby Jones Soft"/>
              </a:rPr>
              <a:t>A part of your child’s journey</a:t>
            </a:r>
          </a:p>
        </p:txBody>
      </p:sp>
      <p:sp>
        <p:nvSpPr>
          <p:cNvPr id="4" name="Freeform 4"/>
          <p:cNvSpPr/>
          <p:nvPr/>
        </p:nvSpPr>
        <p:spPr>
          <a:xfrm rot="977630">
            <a:off x="-158815" y="1578217"/>
            <a:ext cx="6044240" cy="8409377"/>
          </a:xfrm>
          <a:custGeom>
            <a:avLst/>
            <a:gdLst/>
            <a:ahLst/>
            <a:cxnLst/>
            <a:rect l="l" t="t" r="r" b="b"/>
            <a:pathLst>
              <a:path w="6044240" h="8409377">
                <a:moveTo>
                  <a:pt x="0" y="0"/>
                </a:moveTo>
                <a:lnTo>
                  <a:pt x="6044239" y="0"/>
                </a:lnTo>
                <a:lnTo>
                  <a:pt x="6044239" y="8409377"/>
                </a:lnTo>
                <a:lnTo>
                  <a:pt x="0" y="840937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9162638" y="465347"/>
            <a:ext cx="8114079" cy="1530684"/>
          </a:xfrm>
          <a:custGeom>
            <a:avLst/>
            <a:gdLst/>
            <a:ahLst/>
            <a:cxnLst/>
            <a:rect l="l" t="t" r="r" b="b"/>
            <a:pathLst>
              <a:path w="7315200" h="740664">
                <a:moveTo>
                  <a:pt x="0" y="0"/>
                </a:moveTo>
                <a:lnTo>
                  <a:pt x="7315200" y="0"/>
                </a:lnTo>
                <a:lnTo>
                  <a:pt x="7315200" y="740664"/>
                </a:lnTo>
                <a:lnTo>
                  <a:pt x="0" y="74066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TextBox 6"/>
          <p:cNvSpPr txBox="1"/>
          <p:nvPr/>
        </p:nvSpPr>
        <p:spPr>
          <a:xfrm>
            <a:off x="9516878" y="968854"/>
            <a:ext cx="6952886" cy="859851"/>
          </a:xfrm>
          <a:prstGeom prst="rect">
            <a:avLst/>
          </a:prstGeom>
        </p:spPr>
        <p:txBody>
          <a:bodyPr lIns="0" tIns="0" rIns="0" bIns="0" rtlCol="0" anchor="t">
            <a:spAutoFit/>
          </a:bodyPr>
          <a:lstStyle/>
          <a:p>
            <a:pPr algn="ctr">
              <a:lnSpc>
                <a:spcPts val="6299"/>
              </a:lnSpc>
              <a:spcBef>
                <a:spcPct val="0"/>
              </a:spcBef>
            </a:pPr>
            <a:r>
              <a:rPr lang="en-US" sz="6600" dirty="0">
                <a:solidFill>
                  <a:srgbClr val="000000"/>
                </a:solidFill>
                <a:latin typeface="Hibernate"/>
                <a:ea typeface="Hibernate"/>
                <a:cs typeface="Hibernate"/>
                <a:sym typeface="Hibernate"/>
              </a:rPr>
              <a:t>What are SATs?</a:t>
            </a:r>
          </a:p>
        </p:txBody>
      </p:sp>
      <p:sp>
        <p:nvSpPr>
          <p:cNvPr id="7" name="TextBox 7"/>
          <p:cNvSpPr txBox="1"/>
          <p:nvPr/>
        </p:nvSpPr>
        <p:spPr>
          <a:xfrm>
            <a:off x="8953698" y="4112327"/>
            <a:ext cx="8531958" cy="3797835"/>
          </a:xfrm>
          <a:prstGeom prst="rect">
            <a:avLst/>
          </a:prstGeom>
        </p:spPr>
        <p:txBody>
          <a:bodyPr lIns="0" tIns="0" rIns="0" bIns="0" rtlCol="0" anchor="t">
            <a:spAutoFit/>
          </a:bodyPr>
          <a:lstStyle/>
          <a:p>
            <a:pPr algn="ctr">
              <a:lnSpc>
                <a:spcPts val="4899"/>
              </a:lnSpc>
              <a:spcBef>
                <a:spcPct val="0"/>
              </a:spcBef>
            </a:pPr>
            <a:r>
              <a:rPr lang="en-US" sz="4800" dirty="0">
                <a:solidFill>
                  <a:schemeClr val="tx1">
                    <a:lumMod val="65000"/>
                    <a:lumOff val="35000"/>
                  </a:schemeClr>
                </a:solidFill>
                <a:latin typeface="One Little Font"/>
                <a:ea typeface="One Little Font"/>
                <a:cs typeface="One Little Font"/>
                <a:sym typeface="One Little Font"/>
              </a:rPr>
              <a:t>It is an assessment taken in Year 6 </a:t>
            </a:r>
          </a:p>
          <a:p>
            <a:pPr algn="ctr">
              <a:lnSpc>
                <a:spcPts val="4899"/>
              </a:lnSpc>
              <a:spcBef>
                <a:spcPct val="0"/>
              </a:spcBef>
            </a:pPr>
            <a:r>
              <a:rPr lang="en-US" sz="4800" dirty="0">
                <a:solidFill>
                  <a:schemeClr val="tx1">
                    <a:lumMod val="65000"/>
                    <a:lumOff val="35000"/>
                  </a:schemeClr>
                </a:solidFill>
                <a:latin typeface="One Little Font"/>
                <a:ea typeface="One Little Font"/>
                <a:cs typeface="One Little Font"/>
                <a:sym typeface="One Little Font"/>
              </a:rPr>
              <a:t>Reading </a:t>
            </a:r>
          </a:p>
          <a:p>
            <a:pPr algn="ctr">
              <a:lnSpc>
                <a:spcPts val="4899"/>
              </a:lnSpc>
              <a:spcBef>
                <a:spcPct val="0"/>
              </a:spcBef>
            </a:pPr>
            <a:r>
              <a:rPr lang="en-US" sz="4800" dirty="0" err="1">
                <a:solidFill>
                  <a:schemeClr val="tx1">
                    <a:lumMod val="65000"/>
                    <a:lumOff val="35000"/>
                  </a:schemeClr>
                </a:solidFill>
                <a:latin typeface="One Little Font"/>
                <a:ea typeface="One Little Font"/>
                <a:cs typeface="One Little Font"/>
                <a:sym typeface="One Little Font"/>
              </a:rPr>
              <a:t>Maths</a:t>
            </a:r>
            <a:endParaRPr lang="en-US" sz="4800" dirty="0">
              <a:solidFill>
                <a:schemeClr val="tx1">
                  <a:lumMod val="65000"/>
                  <a:lumOff val="35000"/>
                </a:schemeClr>
              </a:solidFill>
              <a:latin typeface="One Little Font"/>
              <a:ea typeface="One Little Font"/>
              <a:cs typeface="One Little Font"/>
              <a:sym typeface="One Little Font"/>
            </a:endParaRPr>
          </a:p>
          <a:p>
            <a:pPr algn="ctr">
              <a:lnSpc>
                <a:spcPts val="4899"/>
              </a:lnSpc>
              <a:spcBef>
                <a:spcPct val="0"/>
              </a:spcBef>
            </a:pPr>
            <a:r>
              <a:rPr lang="en-US" sz="4800" dirty="0">
                <a:solidFill>
                  <a:schemeClr val="tx1">
                    <a:lumMod val="65000"/>
                    <a:lumOff val="35000"/>
                  </a:schemeClr>
                </a:solidFill>
                <a:latin typeface="One Little Font"/>
                <a:ea typeface="One Little Font"/>
                <a:cs typeface="One Little Font"/>
                <a:sym typeface="One Little Font"/>
              </a:rPr>
              <a:t>Grammar</a:t>
            </a:r>
          </a:p>
          <a:p>
            <a:pPr algn="ctr">
              <a:lnSpc>
                <a:spcPts val="4899"/>
              </a:lnSpc>
              <a:spcBef>
                <a:spcPct val="0"/>
              </a:spcBef>
            </a:pPr>
            <a:r>
              <a:rPr lang="en-US" sz="4800" dirty="0">
                <a:solidFill>
                  <a:schemeClr val="tx1">
                    <a:lumMod val="65000"/>
                    <a:lumOff val="35000"/>
                  </a:schemeClr>
                </a:solidFill>
                <a:latin typeface="One Little Font"/>
                <a:ea typeface="One Little Font"/>
                <a:cs typeface="One Little Font"/>
                <a:sym typeface="One Little Font"/>
              </a:rPr>
              <a:t>Punctuation </a:t>
            </a:r>
          </a:p>
          <a:p>
            <a:pPr algn="ctr">
              <a:lnSpc>
                <a:spcPts val="4899"/>
              </a:lnSpc>
              <a:spcBef>
                <a:spcPct val="0"/>
              </a:spcBef>
            </a:pPr>
            <a:r>
              <a:rPr lang="en-US" sz="4800" dirty="0">
                <a:solidFill>
                  <a:schemeClr val="tx1">
                    <a:lumMod val="65000"/>
                    <a:lumOff val="35000"/>
                  </a:schemeClr>
                </a:solidFill>
                <a:latin typeface="One Little Font"/>
                <a:ea typeface="One Little Font"/>
                <a:cs typeface="One Little Font"/>
                <a:sym typeface="One Little Font"/>
              </a:rPr>
              <a:t>Spelling </a:t>
            </a:r>
          </a:p>
        </p:txBody>
      </p:sp>
      <p:sp>
        <p:nvSpPr>
          <p:cNvPr id="8" name="TextBox 3">
            <a:extLst>
              <a:ext uri="{FF2B5EF4-FFF2-40B4-BE49-F238E27FC236}">
                <a16:creationId xmlns:a16="http://schemas.microsoft.com/office/drawing/2014/main" id="{E0637371-ACDB-614E-9B93-319E78A9C923}"/>
              </a:ext>
            </a:extLst>
          </p:cNvPr>
          <p:cNvSpPr txBox="1"/>
          <p:nvPr/>
        </p:nvSpPr>
        <p:spPr>
          <a:xfrm>
            <a:off x="1721068" y="8495895"/>
            <a:ext cx="16120875" cy="1343509"/>
          </a:xfrm>
          <a:prstGeom prst="rect">
            <a:avLst/>
          </a:prstGeom>
        </p:spPr>
        <p:txBody>
          <a:bodyPr wrap="square" lIns="0" tIns="0" rIns="0" bIns="0" rtlCol="0" anchor="t">
            <a:spAutoFit/>
          </a:bodyPr>
          <a:lstStyle/>
          <a:p>
            <a:pPr>
              <a:lnSpc>
                <a:spcPts val="12383"/>
              </a:lnSpc>
            </a:pPr>
            <a:r>
              <a:rPr lang="en-US" sz="4000" dirty="0">
                <a:solidFill>
                  <a:srgbClr val="5E7E8F"/>
                </a:solidFill>
                <a:latin typeface="Bobby Jones Soft"/>
                <a:ea typeface="Bobby Jones Soft"/>
                <a:cs typeface="Bobby Jones Soft"/>
                <a:sym typeface="Bobby Jones Soft"/>
              </a:rPr>
              <a:t>Remember: every child progresses differently </a:t>
            </a:r>
          </a:p>
        </p:txBody>
      </p:sp>
      <p:pic>
        <p:nvPicPr>
          <p:cNvPr id="9" name="Picture 8">
            <a:extLst>
              <a:ext uri="{FF2B5EF4-FFF2-40B4-BE49-F238E27FC236}">
                <a16:creationId xmlns:a16="http://schemas.microsoft.com/office/drawing/2014/main" id="{B875431C-F722-2C4E-982A-A38B446121B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6222980" y="9425401"/>
            <a:ext cx="2107474" cy="89845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Freeform 2"/>
          <p:cNvSpPr/>
          <p:nvPr/>
        </p:nvSpPr>
        <p:spPr>
          <a:xfrm>
            <a:off x="337783" y="3735360"/>
            <a:ext cx="9314668" cy="6246655"/>
          </a:xfrm>
          <a:custGeom>
            <a:avLst/>
            <a:gdLst/>
            <a:ahLst/>
            <a:cxnLst/>
            <a:rect l="l" t="t" r="r" b="b"/>
            <a:pathLst>
              <a:path w="5060378" h="5560855">
                <a:moveTo>
                  <a:pt x="0" y="0"/>
                </a:moveTo>
                <a:lnTo>
                  <a:pt x="5060378" y="0"/>
                </a:lnTo>
                <a:lnTo>
                  <a:pt x="5060378" y="5560855"/>
                </a:lnTo>
                <a:lnTo>
                  <a:pt x="0" y="556085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3" name="Group 3"/>
          <p:cNvGrpSpPr/>
          <p:nvPr/>
        </p:nvGrpSpPr>
        <p:grpSpPr>
          <a:xfrm>
            <a:off x="899122" y="4206076"/>
            <a:ext cx="7893612" cy="2321667"/>
            <a:chOff x="0" y="0"/>
            <a:chExt cx="5952803" cy="883689"/>
          </a:xfrm>
        </p:grpSpPr>
        <p:sp>
          <p:nvSpPr>
            <p:cNvPr id="4" name="Freeform 4"/>
            <p:cNvSpPr/>
            <p:nvPr/>
          </p:nvSpPr>
          <p:spPr>
            <a:xfrm>
              <a:off x="0" y="38100"/>
              <a:ext cx="3088909" cy="845589"/>
            </a:xfrm>
            <a:custGeom>
              <a:avLst/>
              <a:gdLst/>
              <a:ahLst/>
              <a:cxnLst/>
              <a:rect l="l" t="t" r="r" b="b"/>
              <a:pathLst>
                <a:path w="3088909" h="845589">
                  <a:moveTo>
                    <a:pt x="0" y="0"/>
                  </a:moveTo>
                  <a:lnTo>
                    <a:pt x="3088909" y="0"/>
                  </a:lnTo>
                  <a:lnTo>
                    <a:pt x="3088909" y="845589"/>
                  </a:lnTo>
                  <a:lnTo>
                    <a:pt x="0" y="84558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2863894" y="0"/>
              <a:ext cx="3088909" cy="845589"/>
            </a:xfrm>
            <a:custGeom>
              <a:avLst/>
              <a:gdLst/>
              <a:ahLst/>
              <a:cxnLst/>
              <a:rect l="l" t="t" r="r" b="b"/>
              <a:pathLst>
                <a:path w="3088909" h="845589">
                  <a:moveTo>
                    <a:pt x="0" y="0"/>
                  </a:moveTo>
                  <a:lnTo>
                    <a:pt x="3088909" y="0"/>
                  </a:lnTo>
                  <a:lnTo>
                    <a:pt x="3088909" y="845589"/>
                  </a:lnTo>
                  <a:lnTo>
                    <a:pt x="0" y="84558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sp>
        <p:nvSpPr>
          <p:cNvPr id="7" name="TextBox 7"/>
          <p:cNvSpPr txBox="1"/>
          <p:nvPr/>
        </p:nvSpPr>
        <p:spPr>
          <a:xfrm>
            <a:off x="1028700" y="1008244"/>
            <a:ext cx="16230600" cy="1625821"/>
          </a:xfrm>
          <a:prstGeom prst="rect">
            <a:avLst/>
          </a:prstGeom>
        </p:spPr>
        <p:txBody>
          <a:bodyPr lIns="0" tIns="0" rIns="0" bIns="0" rtlCol="0" anchor="t">
            <a:spAutoFit/>
          </a:bodyPr>
          <a:lstStyle/>
          <a:p>
            <a:pPr algn="ctr">
              <a:lnSpc>
                <a:spcPts val="12383"/>
              </a:lnSpc>
            </a:pPr>
            <a:r>
              <a:rPr lang="en-US" sz="10862" dirty="0">
                <a:solidFill>
                  <a:srgbClr val="5E7E8F"/>
                </a:solidFill>
                <a:latin typeface="Bobby Jones Soft"/>
                <a:ea typeface="Bobby Jones Soft"/>
                <a:cs typeface="Bobby Jones Soft"/>
                <a:sym typeface="Bobby Jones Soft"/>
              </a:rPr>
              <a:t>Let's talk about stress</a:t>
            </a:r>
          </a:p>
        </p:txBody>
      </p:sp>
      <p:sp>
        <p:nvSpPr>
          <p:cNvPr id="8" name="TextBox 8"/>
          <p:cNvSpPr txBox="1"/>
          <p:nvPr/>
        </p:nvSpPr>
        <p:spPr>
          <a:xfrm>
            <a:off x="1134687" y="4623471"/>
            <a:ext cx="8089634" cy="1586973"/>
          </a:xfrm>
          <a:prstGeom prst="rect">
            <a:avLst/>
          </a:prstGeom>
        </p:spPr>
        <p:txBody>
          <a:bodyPr wrap="square" lIns="0" tIns="0" rIns="0" bIns="0" rtlCol="0" anchor="t">
            <a:spAutoFit/>
          </a:bodyPr>
          <a:lstStyle/>
          <a:p>
            <a:pPr algn="ctr">
              <a:lnSpc>
                <a:spcPts val="6299"/>
              </a:lnSpc>
              <a:spcBef>
                <a:spcPct val="0"/>
              </a:spcBef>
            </a:pPr>
            <a:r>
              <a:rPr lang="en-US" sz="4500" dirty="0">
                <a:solidFill>
                  <a:schemeClr val="tx1">
                    <a:lumMod val="65000"/>
                    <a:lumOff val="35000"/>
                  </a:schemeClr>
                </a:solidFill>
                <a:latin typeface="Hibernate"/>
                <a:ea typeface="Hibernate"/>
                <a:cs typeface="Hibernate"/>
                <a:sym typeface="Hibernate"/>
              </a:rPr>
              <a:t>Can you remember a time when you felt stressed?</a:t>
            </a:r>
          </a:p>
        </p:txBody>
      </p:sp>
      <p:sp>
        <p:nvSpPr>
          <p:cNvPr id="16" name="Freeform 16"/>
          <p:cNvSpPr/>
          <p:nvPr/>
        </p:nvSpPr>
        <p:spPr>
          <a:xfrm>
            <a:off x="10743122" y="3697445"/>
            <a:ext cx="7316278" cy="6246655"/>
          </a:xfrm>
          <a:custGeom>
            <a:avLst/>
            <a:gdLst/>
            <a:ahLst/>
            <a:cxnLst/>
            <a:rect l="l" t="t" r="r" b="b"/>
            <a:pathLst>
              <a:path w="5060378" h="5560855">
                <a:moveTo>
                  <a:pt x="0" y="0"/>
                </a:moveTo>
                <a:lnTo>
                  <a:pt x="5060378" y="0"/>
                </a:lnTo>
                <a:lnTo>
                  <a:pt x="5060378" y="5560855"/>
                </a:lnTo>
                <a:lnTo>
                  <a:pt x="0" y="556085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pic>
        <p:nvPicPr>
          <p:cNvPr id="23" name="Picture 22">
            <a:extLst>
              <a:ext uri="{FF2B5EF4-FFF2-40B4-BE49-F238E27FC236}">
                <a16:creationId xmlns:a16="http://schemas.microsoft.com/office/drawing/2014/main" id="{1588AE4F-60B1-3447-89C9-5A0CC14F5615}"/>
              </a:ext>
            </a:extLst>
          </p:cNvPr>
          <p:cNvPicPr>
            <a:picLocks noChangeAspect="1"/>
          </p:cNvPicPr>
          <p:nvPr/>
        </p:nvPicPr>
        <p:blipFill>
          <a:blip r:embed="rId4"/>
          <a:stretch>
            <a:fillRect/>
          </a:stretch>
        </p:blipFill>
        <p:spPr>
          <a:xfrm>
            <a:off x="2618637" y="6858688"/>
            <a:ext cx="5607892" cy="2720323"/>
          </a:xfrm>
          <a:prstGeom prst="rect">
            <a:avLst/>
          </a:prstGeom>
        </p:spPr>
      </p:pic>
      <p:grpSp>
        <p:nvGrpSpPr>
          <p:cNvPr id="25" name="Group 3">
            <a:extLst>
              <a:ext uri="{FF2B5EF4-FFF2-40B4-BE49-F238E27FC236}">
                <a16:creationId xmlns:a16="http://schemas.microsoft.com/office/drawing/2014/main" id="{C663D319-91B2-3D46-8F01-7F227BD2563E}"/>
              </a:ext>
            </a:extLst>
          </p:cNvPr>
          <p:cNvGrpSpPr/>
          <p:nvPr/>
        </p:nvGrpSpPr>
        <p:grpSpPr>
          <a:xfrm>
            <a:off x="10947223" y="4183215"/>
            <a:ext cx="7010401" cy="3014027"/>
            <a:chOff x="0" y="0"/>
            <a:chExt cx="5952803" cy="883689"/>
          </a:xfrm>
        </p:grpSpPr>
        <p:sp>
          <p:nvSpPr>
            <p:cNvPr id="26" name="Freeform 4">
              <a:extLst>
                <a:ext uri="{FF2B5EF4-FFF2-40B4-BE49-F238E27FC236}">
                  <a16:creationId xmlns:a16="http://schemas.microsoft.com/office/drawing/2014/main" id="{E9EC05C4-2199-8745-AB61-EC8BAE5C8C3C}"/>
                </a:ext>
              </a:extLst>
            </p:cNvPr>
            <p:cNvSpPr/>
            <p:nvPr/>
          </p:nvSpPr>
          <p:spPr>
            <a:xfrm>
              <a:off x="0" y="38100"/>
              <a:ext cx="3088909" cy="845589"/>
            </a:xfrm>
            <a:custGeom>
              <a:avLst/>
              <a:gdLst/>
              <a:ahLst/>
              <a:cxnLst/>
              <a:rect l="l" t="t" r="r" b="b"/>
              <a:pathLst>
                <a:path w="3088909" h="845589">
                  <a:moveTo>
                    <a:pt x="0" y="0"/>
                  </a:moveTo>
                  <a:lnTo>
                    <a:pt x="3088909" y="0"/>
                  </a:lnTo>
                  <a:lnTo>
                    <a:pt x="3088909" y="845589"/>
                  </a:lnTo>
                  <a:lnTo>
                    <a:pt x="0" y="84558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7" name="Freeform 5">
              <a:extLst>
                <a:ext uri="{FF2B5EF4-FFF2-40B4-BE49-F238E27FC236}">
                  <a16:creationId xmlns:a16="http://schemas.microsoft.com/office/drawing/2014/main" id="{CD5F043C-583D-0041-B832-8F794244C9FE}"/>
                </a:ext>
              </a:extLst>
            </p:cNvPr>
            <p:cNvSpPr/>
            <p:nvPr/>
          </p:nvSpPr>
          <p:spPr>
            <a:xfrm>
              <a:off x="2863894" y="0"/>
              <a:ext cx="3088909" cy="845589"/>
            </a:xfrm>
            <a:custGeom>
              <a:avLst/>
              <a:gdLst/>
              <a:ahLst/>
              <a:cxnLst/>
              <a:rect l="l" t="t" r="r" b="b"/>
              <a:pathLst>
                <a:path w="3088909" h="845589">
                  <a:moveTo>
                    <a:pt x="0" y="0"/>
                  </a:moveTo>
                  <a:lnTo>
                    <a:pt x="3088909" y="0"/>
                  </a:lnTo>
                  <a:lnTo>
                    <a:pt x="3088909" y="845589"/>
                  </a:lnTo>
                  <a:lnTo>
                    <a:pt x="0" y="84558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sp>
        <p:nvSpPr>
          <p:cNvPr id="24" name="TextBox 8">
            <a:extLst>
              <a:ext uri="{FF2B5EF4-FFF2-40B4-BE49-F238E27FC236}">
                <a16:creationId xmlns:a16="http://schemas.microsoft.com/office/drawing/2014/main" id="{07A5507E-DC79-FA42-8C43-3BBF5B40C5CD}"/>
              </a:ext>
            </a:extLst>
          </p:cNvPr>
          <p:cNvSpPr txBox="1"/>
          <p:nvPr/>
        </p:nvSpPr>
        <p:spPr>
          <a:xfrm>
            <a:off x="10853076" y="4507829"/>
            <a:ext cx="7135028" cy="2394886"/>
          </a:xfrm>
          <a:prstGeom prst="rect">
            <a:avLst/>
          </a:prstGeom>
        </p:spPr>
        <p:txBody>
          <a:bodyPr wrap="square" lIns="0" tIns="0" rIns="0" bIns="0" rtlCol="0" anchor="t">
            <a:spAutoFit/>
          </a:bodyPr>
          <a:lstStyle/>
          <a:p>
            <a:pPr algn="ctr">
              <a:lnSpc>
                <a:spcPts val="6299"/>
              </a:lnSpc>
              <a:spcBef>
                <a:spcPct val="0"/>
              </a:spcBef>
            </a:pPr>
            <a:r>
              <a:rPr lang="en-US" sz="4500" dirty="0">
                <a:solidFill>
                  <a:schemeClr val="tx1">
                    <a:lumMod val="65000"/>
                    <a:lumOff val="35000"/>
                  </a:schemeClr>
                </a:solidFill>
                <a:latin typeface="Hibernate"/>
                <a:ea typeface="Hibernate"/>
                <a:cs typeface="Hibernate"/>
                <a:sym typeface="Hibernate"/>
              </a:rPr>
              <a:t>Can you remember ever feeling stressed before taking a test or exam?</a:t>
            </a:r>
          </a:p>
        </p:txBody>
      </p:sp>
      <p:pic>
        <p:nvPicPr>
          <p:cNvPr id="28" name="Picture 2" descr="cope with stress">
            <a:extLst>
              <a:ext uri="{FF2B5EF4-FFF2-40B4-BE49-F238E27FC236}">
                <a16:creationId xmlns:a16="http://schemas.microsoft.com/office/drawing/2014/main" id="{633452B1-8AE1-D34D-B112-53C6FD73472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744236" y="7220102"/>
            <a:ext cx="3638763" cy="2572462"/>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2A87BF9E-5169-E149-A605-A24A4E576C28}"/>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954500" y="9682946"/>
            <a:ext cx="1295400" cy="60405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7997E21-A9B6-4339-9E74-388EE722679D}"/>
            </a:ext>
          </a:extLst>
        </p:cNvPr>
        <p:cNvGrpSpPr/>
        <p:nvPr/>
      </p:nvGrpSpPr>
      <p:grpSpPr>
        <a:xfrm>
          <a:off x="0" y="0"/>
          <a:ext cx="0" cy="0"/>
          <a:chOff x="0" y="0"/>
          <a:chExt cx="0" cy="0"/>
        </a:xfrm>
      </p:grpSpPr>
      <p:sp>
        <p:nvSpPr>
          <p:cNvPr id="34" name="Rectangle 33">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rgbClr val="5741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518" y="720090"/>
            <a:ext cx="16856964" cy="884682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Online Media 5" title="Fight Flight Freeze – A Guide to Anxiety for Kids">
            <a:hlinkClick r:id="" action="ppaction://media"/>
            <a:extLst>
              <a:ext uri="{FF2B5EF4-FFF2-40B4-BE49-F238E27FC236}">
                <a16:creationId xmlns:a16="http://schemas.microsoft.com/office/drawing/2014/main" id="{68D1186E-A65A-31EF-A938-FF49B86386DE}"/>
              </a:ext>
            </a:extLst>
          </p:cNvPr>
          <p:cNvPicPr>
            <a:picLocks noRot="1" noChangeAspect="1"/>
          </p:cNvPicPr>
          <p:nvPr>
            <a:videoFile r:link="rId1"/>
          </p:nvPr>
        </p:nvPicPr>
        <p:blipFill>
          <a:blip r:embed="rId3"/>
          <a:stretch>
            <a:fillRect/>
          </a:stretch>
        </p:blipFill>
        <p:spPr>
          <a:xfrm>
            <a:off x="1748779" y="965200"/>
            <a:ext cx="14790440" cy="8356599"/>
          </a:xfrm>
          <a:prstGeom prst="rect">
            <a:avLst/>
          </a:prstGeom>
        </p:spPr>
      </p:pic>
      <p:pic>
        <p:nvPicPr>
          <p:cNvPr id="29" name="Picture 28">
            <a:extLst>
              <a:ext uri="{FF2B5EF4-FFF2-40B4-BE49-F238E27FC236}">
                <a16:creationId xmlns:a16="http://schemas.microsoft.com/office/drawing/2014/main" id="{37BBE433-5F61-884B-9F30-68DFB0317FD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954500" y="9682946"/>
            <a:ext cx="1295400" cy="604054"/>
          </a:xfrm>
          <a:prstGeom prst="rect">
            <a:avLst/>
          </a:prstGeom>
          <a:noFill/>
          <a:ln>
            <a:noFill/>
          </a:ln>
        </p:spPr>
      </p:pic>
    </p:spTree>
    <p:extLst>
      <p:ext uri="{BB962C8B-B14F-4D97-AF65-F5344CB8AC3E}">
        <p14:creationId xmlns:p14="http://schemas.microsoft.com/office/powerpoint/2010/main" val="140443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425450" y="37552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Understanding anxiety </a:t>
            </a:r>
          </a:p>
        </p:txBody>
      </p:sp>
      <p:sp>
        <p:nvSpPr>
          <p:cNvPr id="8" name="TextBox 8"/>
          <p:cNvSpPr txBox="1"/>
          <p:nvPr/>
        </p:nvSpPr>
        <p:spPr>
          <a:xfrm>
            <a:off x="212224" y="2408929"/>
            <a:ext cx="17525999" cy="702115"/>
          </a:xfrm>
          <a:prstGeom prst="rect">
            <a:avLst/>
          </a:prstGeom>
        </p:spPr>
        <p:txBody>
          <a:bodyPr wrap="square" lIns="0" tIns="0" rIns="0" bIns="0" rtlCol="0" anchor="t">
            <a:spAutoFit/>
          </a:bodyPr>
          <a:lstStyle/>
          <a:p>
            <a:pPr algn="ctr">
              <a:lnSpc>
                <a:spcPts val="4899"/>
              </a:lnSpc>
              <a:spcBef>
                <a:spcPct val="0"/>
              </a:spcBef>
            </a:pPr>
            <a:r>
              <a:rPr lang="en-US" sz="6000" dirty="0">
                <a:solidFill>
                  <a:schemeClr val="tx1">
                    <a:lumMod val="65000"/>
                    <a:lumOff val="35000"/>
                  </a:schemeClr>
                </a:solidFill>
                <a:latin typeface="One Little Font"/>
                <a:ea typeface="One Little Font"/>
                <a:cs typeface="One Little Font"/>
                <a:sym typeface="One Little Font"/>
              </a:rPr>
              <a:t>”Too munch worrying can make us feel anxious” </a:t>
            </a:r>
          </a:p>
        </p:txBody>
      </p:sp>
      <p:sp>
        <p:nvSpPr>
          <p:cNvPr id="9" name="Freeform 2">
            <a:extLst>
              <a:ext uri="{FF2B5EF4-FFF2-40B4-BE49-F238E27FC236}">
                <a16:creationId xmlns:a16="http://schemas.microsoft.com/office/drawing/2014/main" id="{79C5235C-01F1-9845-8C6C-942A8D0184DD}"/>
              </a:ext>
            </a:extLst>
          </p:cNvPr>
          <p:cNvSpPr/>
          <p:nvPr/>
        </p:nvSpPr>
        <p:spPr>
          <a:xfrm>
            <a:off x="427725" y="3442648"/>
            <a:ext cx="17144999" cy="6819900"/>
          </a:xfrm>
          <a:custGeom>
            <a:avLst/>
            <a:gdLst/>
            <a:ahLst/>
            <a:cxnLst/>
            <a:rect l="l" t="t" r="r" b="b"/>
            <a:pathLst>
              <a:path w="5060378" h="5560855">
                <a:moveTo>
                  <a:pt x="0" y="0"/>
                </a:moveTo>
                <a:lnTo>
                  <a:pt x="5060378" y="0"/>
                </a:lnTo>
                <a:lnTo>
                  <a:pt x="5060378" y="5560855"/>
                </a:lnTo>
                <a:lnTo>
                  <a:pt x="0" y="556085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TextBox 9">
            <a:extLst>
              <a:ext uri="{FF2B5EF4-FFF2-40B4-BE49-F238E27FC236}">
                <a16:creationId xmlns:a16="http://schemas.microsoft.com/office/drawing/2014/main" id="{7269E52A-A613-1348-9285-A37ED538AD51}"/>
              </a:ext>
            </a:extLst>
          </p:cNvPr>
          <p:cNvSpPr txBox="1"/>
          <p:nvPr/>
        </p:nvSpPr>
        <p:spPr>
          <a:xfrm>
            <a:off x="1080225" y="3600818"/>
            <a:ext cx="15789999" cy="1256754"/>
          </a:xfrm>
          <a:prstGeom prst="rect">
            <a:avLst/>
          </a:prstGeom>
        </p:spPr>
        <p:txBody>
          <a:bodyPr wrap="square" lIns="0" tIns="0" rIns="0" bIns="0" rtlCol="0" anchor="t">
            <a:spAutoFit/>
          </a:bodyPr>
          <a:lstStyle/>
          <a:p>
            <a:pPr algn="ctr">
              <a:lnSpc>
                <a:spcPts val="4900"/>
              </a:lnSpc>
              <a:spcBef>
                <a:spcPct val="0"/>
              </a:spcBef>
            </a:pPr>
            <a:r>
              <a:rPr lang="en-US" sz="3500" dirty="0">
                <a:solidFill>
                  <a:schemeClr val="tx1">
                    <a:lumMod val="65000"/>
                    <a:lumOff val="35000"/>
                  </a:schemeClr>
                </a:solidFill>
                <a:latin typeface="One Little Font"/>
                <a:ea typeface="One Little Font"/>
                <a:cs typeface="One Little Font"/>
                <a:sym typeface="One Little Font"/>
              </a:rPr>
              <a:t>Anxiety is the body’s way to trying to keep us safe. It prepares us to deal with challenges, such as tests, new situation, changes and so on. </a:t>
            </a:r>
          </a:p>
        </p:txBody>
      </p:sp>
      <p:grpSp>
        <p:nvGrpSpPr>
          <p:cNvPr id="13" name="Group 12">
            <a:extLst>
              <a:ext uri="{FF2B5EF4-FFF2-40B4-BE49-F238E27FC236}">
                <a16:creationId xmlns:a16="http://schemas.microsoft.com/office/drawing/2014/main" id="{C79717AB-5F21-F549-B04D-9C04B3316E2E}"/>
              </a:ext>
            </a:extLst>
          </p:cNvPr>
          <p:cNvGrpSpPr/>
          <p:nvPr/>
        </p:nvGrpSpPr>
        <p:grpSpPr>
          <a:xfrm>
            <a:off x="3733800" y="5905500"/>
            <a:ext cx="9613901" cy="4144755"/>
            <a:chOff x="507999" y="819358"/>
            <a:chExt cx="7920965" cy="4144755"/>
          </a:xfrm>
        </p:grpSpPr>
        <p:pic>
          <p:nvPicPr>
            <p:cNvPr id="14" name="Picture 13">
              <a:extLst>
                <a:ext uri="{FF2B5EF4-FFF2-40B4-BE49-F238E27FC236}">
                  <a16:creationId xmlns:a16="http://schemas.microsoft.com/office/drawing/2014/main" id="{00677117-659B-5E42-91C3-6564736B04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999" y="819358"/>
              <a:ext cx="7920965" cy="414475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5AEBB0D7-6776-1641-A6EA-72636C6512BB}"/>
                </a:ext>
              </a:extLst>
            </p:cNvPr>
            <p:cNvPicPr>
              <a:picLocks noChangeAspect="1"/>
            </p:cNvPicPr>
            <p:nvPr/>
          </p:nvPicPr>
          <p:blipFill>
            <a:blip r:embed="rId5"/>
            <a:stretch>
              <a:fillRect/>
            </a:stretch>
          </p:blipFill>
          <p:spPr>
            <a:xfrm>
              <a:off x="6189145" y="4538773"/>
              <a:ext cx="2181225" cy="304800"/>
            </a:xfrm>
            <a:prstGeom prst="rect">
              <a:avLst/>
            </a:prstGeom>
          </p:spPr>
        </p:pic>
      </p:grpSp>
      <p:sp>
        <p:nvSpPr>
          <p:cNvPr id="16" name="TextBox 2">
            <a:extLst>
              <a:ext uri="{FF2B5EF4-FFF2-40B4-BE49-F238E27FC236}">
                <a16:creationId xmlns:a16="http://schemas.microsoft.com/office/drawing/2014/main" id="{2543AA60-02E8-7146-8498-33BB2FBCF4DC}"/>
              </a:ext>
            </a:extLst>
          </p:cNvPr>
          <p:cNvSpPr txBox="1"/>
          <p:nvPr/>
        </p:nvSpPr>
        <p:spPr>
          <a:xfrm>
            <a:off x="362403" y="4522807"/>
            <a:ext cx="16230600" cy="1343509"/>
          </a:xfrm>
          <a:prstGeom prst="rect">
            <a:avLst/>
          </a:prstGeom>
        </p:spPr>
        <p:txBody>
          <a:bodyPr lIns="0" tIns="0" rIns="0" bIns="0" rtlCol="0" anchor="t">
            <a:spAutoFit/>
          </a:bodyPr>
          <a:lstStyle/>
          <a:p>
            <a:pPr algn="ctr">
              <a:lnSpc>
                <a:spcPts val="12383"/>
              </a:lnSpc>
            </a:pPr>
            <a:r>
              <a:rPr lang="en-US" sz="4000" dirty="0">
                <a:solidFill>
                  <a:srgbClr val="5E7E8F"/>
                </a:solidFill>
                <a:latin typeface="Bobby Jones Soft"/>
                <a:ea typeface="Bobby Jones Soft"/>
                <a:cs typeface="Bobby Jones Soft"/>
                <a:sym typeface="Bobby Jones Soft"/>
              </a:rPr>
              <a:t>Stress or Anxiety – how are they different?</a:t>
            </a:r>
          </a:p>
        </p:txBody>
      </p:sp>
      <p:pic>
        <p:nvPicPr>
          <p:cNvPr id="17" name="Picture 16">
            <a:extLst>
              <a:ext uri="{FF2B5EF4-FFF2-40B4-BE49-F238E27FC236}">
                <a16:creationId xmlns:a16="http://schemas.microsoft.com/office/drawing/2014/main" id="{FE56C4C0-7E52-7B4B-8D05-0920922B7342}"/>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243663" y="9388546"/>
            <a:ext cx="2107474" cy="898454"/>
          </a:xfrm>
          <a:prstGeom prst="rect">
            <a:avLst/>
          </a:prstGeom>
          <a:noFill/>
          <a:ln>
            <a:noFill/>
          </a:ln>
        </p:spPr>
      </p:pic>
    </p:spTree>
    <p:extLst>
      <p:ext uri="{BB962C8B-B14F-4D97-AF65-F5344CB8AC3E}">
        <p14:creationId xmlns:p14="http://schemas.microsoft.com/office/powerpoint/2010/main" val="3755729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66800" y="396369"/>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A little stress can be helpful</a:t>
            </a:r>
          </a:p>
        </p:txBody>
      </p:sp>
      <p:sp>
        <p:nvSpPr>
          <p:cNvPr id="8" name="TextBox 8"/>
          <p:cNvSpPr txBox="1"/>
          <p:nvPr/>
        </p:nvSpPr>
        <p:spPr>
          <a:xfrm>
            <a:off x="566057" y="2400300"/>
            <a:ext cx="7282543" cy="7568097"/>
          </a:xfrm>
          <a:prstGeom prst="rect">
            <a:avLst/>
          </a:prstGeom>
        </p:spPr>
        <p:txBody>
          <a:bodyPr wrap="square" lIns="0" tIns="0" rIns="0" bIns="0" rtlCol="0" anchor="t">
            <a:spAutoFit/>
          </a:bodyPr>
          <a:lstStyle/>
          <a:p>
            <a:pPr>
              <a:lnSpc>
                <a:spcPts val="4899"/>
              </a:lnSpc>
              <a:spcBef>
                <a:spcPct val="0"/>
              </a:spcBef>
            </a:pPr>
            <a:r>
              <a:rPr lang="en-US" sz="4800" dirty="0">
                <a:solidFill>
                  <a:schemeClr val="tx1">
                    <a:lumMod val="65000"/>
                    <a:lumOff val="35000"/>
                  </a:schemeClr>
                </a:solidFill>
                <a:latin typeface="One Little Font"/>
                <a:ea typeface="One Little Font"/>
                <a:cs typeface="One Little Font"/>
                <a:sym typeface="One Little Font"/>
              </a:rPr>
              <a:t>    Stress can:</a:t>
            </a:r>
          </a:p>
          <a:p>
            <a:pPr>
              <a:lnSpc>
                <a:spcPts val="4899"/>
              </a:lnSpc>
              <a:spcBef>
                <a:spcPct val="0"/>
              </a:spcBef>
            </a:pPr>
            <a:endParaRPr lang="en-US" sz="4800" dirty="0">
              <a:solidFill>
                <a:srgbClr val="000000"/>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2800" b="1" dirty="0">
                <a:solidFill>
                  <a:schemeClr val="tx1">
                    <a:lumMod val="65000"/>
                    <a:lumOff val="35000"/>
                  </a:schemeClr>
                </a:solidFill>
                <a:latin typeface="One Little Font"/>
                <a:ea typeface="One Little Font"/>
                <a:cs typeface="One Little Font"/>
                <a:sym typeface="One Little Font"/>
              </a:rPr>
              <a:t>Leap you into action, when necessary, especially when there is a threat/danger. </a:t>
            </a:r>
          </a:p>
          <a:p>
            <a:pPr marL="685800" indent="-685800">
              <a:lnSpc>
                <a:spcPts val="4899"/>
              </a:lnSpc>
              <a:spcBef>
                <a:spcPct val="0"/>
              </a:spcBef>
              <a:buFont typeface="Arial" panose="020B0604020202020204" pitchFamily="34" charset="0"/>
              <a:buChar char="•"/>
            </a:pPr>
            <a:endParaRPr lang="en-US" sz="2800" b="1" dirty="0">
              <a:solidFill>
                <a:schemeClr val="tx1">
                  <a:lumMod val="65000"/>
                  <a:lumOff val="3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2800" b="1" dirty="0">
                <a:solidFill>
                  <a:schemeClr val="tx1">
                    <a:lumMod val="65000"/>
                    <a:lumOff val="35000"/>
                  </a:schemeClr>
                </a:solidFill>
                <a:latin typeface="One Little Font"/>
                <a:ea typeface="One Little Font"/>
                <a:cs typeface="One Little Font"/>
                <a:sym typeface="One Little Font"/>
              </a:rPr>
              <a:t>Boots your performance</a:t>
            </a:r>
          </a:p>
          <a:p>
            <a:pPr marL="685800" indent="-685800">
              <a:lnSpc>
                <a:spcPts val="4899"/>
              </a:lnSpc>
              <a:spcBef>
                <a:spcPct val="0"/>
              </a:spcBef>
              <a:buFont typeface="Arial" panose="020B0604020202020204" pitchFamily="34" charset="0"/>
              <a:buChar char="•"/>
            </a:pPr>
            <a:endParaRPr lang="en-US" sz="2800" b="1" dirty="0">
              <a:solidFill>
                <a:schemeClr val="tx1">
                  <a:lumMod val="65000"/>
                  <a:lumOff val="3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2800" b="1" dirty="0">
                <a:solidFill>
                  <a:schemeClr val="tx1">
                    <a:lumMod val="65000"/>
                    <a:lumOff val="35000"/>
                  </a:schemeClr>
                </a:solidFill>
                <a:latin typeface="One Little Font"/>
                <a:ea typeface="One Little Font"/>
                <a:cs typeface="One Little Font"/>
                <a:sym typeface="One Little Font"/>
              </a:rPr>
              <a:t>Strengthen resilience</a:t>
            </a:r>
          </a:p>
          <a:p>
            <a:pPr marL="685800" indent="-685800">
              <a:lnSpc>
                <a:spcPts val="4899"/>
              </a:lnSpc>
              <a:spcBef>
                <a:spcPct val="0"/>
              </a:spcBef>
              <a:buFont typeface="Arial" panose="020B0604020202020204" pitchFamily="34" charset="0"/>
              <a:buChar char="•"/>
            </a:pPr>
            <a:endParaRPr lang="en-US" sz="2800" b="1" dirty="0">
              <a:solidFill>
                <a:schemeClr val="tx1">
                  <a:lumMod val="65000"/>
                  <a:lumOff val="3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2800" b="1" dirty="0">
                <a:solidFill>
                  <a:schemeClr val="tx1">
                    <a:lumMod val="65000"/>
                    <a:lumOff val="35000"/>
                  </a:schemeClr>
                </a:solidFill>
                <a:latin typeface="One Little Font"/>
                <a:ea typeface="One Little Font"/>
                <a:cs typeface="One Little Font"/>
                <a:sym typeface="One Little Font"/>
              </a:rPr>
              <a:t>Push you outside of your comfort zone resulting in personal growth.</a:t>
            </a:r>
            <a:endParaRPr lang="en-US" sz="4800" dirty="0">
              <a:solidFill>
                <a:srgbClr val="000000"/>
              </a:solidFill>
              <a:latin typeface="One Little Font"/>
              <a:ea typeface="One Little Font"/>
              <a:cs typeface="One Little Font"/>
              <a:sym typeface="One Little Font"/>
            </a:endParaRPr>
          </a:p>
          <a:p>
            <a:pPr algn="ctr">
              <a:lnSpc>
                <a:spcPts val="4899"/>
              </a:lnSpc>
              <a:spcBef>
                <a:spcPct val="0"/>
              </a:spcBef>
            </a:pPr>
            <a:endParaRPr lang="en-US" sz="4800" dirty="0">
              <a:solidFill>
                <a:srgbClr val="000000"/>
              </a:solidFill>
              <a:latin typeface="One Little Font"/>
              <a:ea typeface="One Little Font"/>
              <a:cs typeface="One Little Font"/>
              <a:sym typeface="One Little Font"/>
            </a:endParaRPr>
          </a:p>
        </p:txBody>
      </p:sp>
      <p:pic>
        <p:nvPicPr>
          <p:cNvPr id="6" name="Picture 5">
            <a:extLst>
              <a:ext uri="{FF2B5EF4-FFF2-40B4-BE49-F238E27FC236}">
                <a16:creationId xmlns:a16="http://schemas.microsoft.com/office/drawing/2014/main" id="{514BB215-C347-534A-825A-B735E7AF681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143446" y="4152900"/>
            <a:ext cx="10107543" cy="5921285"/>
          </a:xfrm>
          <a:prstGeom prst="rect">
            <a:avLst/>
          </a:prstGeom>
        </p:spPr>
      </p:pic>
      <p:sp>
        <p:nvSpPr>
          <p:cNvPr id="7" name="TextBox 8">
            <a:extLst>
              <a:ext uri="{FF2B5EF4-FFF2-40B4-BE49-F238E27FC236}">
                <a16:creationId xmlns:a16="http://schemas.microsoft.com/office/drawing/2014/main" id="{3E65017E-EE98-4B49-ACB0-32536FE14EB3}"/>
              </a:ext>
            </a:extLst>
          </p:cNvPr>
          <p:cNvSpPr txBox="1"/>
          <p:nvPr/>
        </p:nvSpPr>
        <p:spPr>
          <a:xfrm>
            <a:off x="11049000" y="2793698"/>
            <a:ext cx="5257800" cy="628377"/>
          </a:xfrm>
          <a:prstGeom prst="rect">
            <a:avLst/>
          </a:prstGeom>
        </p:spPr>
        <p:txBody>
          <a:bodyPr wrap="square" lIns="0" tIns="0" rIns="0" bIns="0" rtlCol="0" anchor="t">
            <a:spAutoFit/>
          </a:bodyPr>
          <a:lstStyle/>
          <a:p>
            <a:pPr algn="ctr">
              <a:lnSpc>
                <a:spcPts val="4899"/>
              </a:lnSpc>
              <a:spcBef>
                <a:spcPct val="0"/>
              </a:spcBef>
            </a:pPr>
            <a:r>
              <a:rPr lang="en-US" sz="3200" dirty="0">
                <a:solidFill>
                  <a:schemeClr val="tx1">
                    <a:lumMod val="65000"/>
                    <a:lumOff val="35000"/>
                  </a:schemeClr>
                </a:solidFill>
                <a:latin typeface="One Little Font"/>
                <a:ea typeface="One Little Font"/>
                <a:cs typeface="One Little Font"/>
                <a:sym typeface="One Little Font"/>
              </a:rPr>
              <a:t>Yerkes-Dodson law (1908)</a:t>
            </a:r>
          </a:p>
        </p:txBody>
      </p:sp>
      <p:pic>
        <p:nvPicPr>
          <p:cNvPr id="9" name="Picture 8">
            <a:extLst>
              <a:ext uri="{FF2B5EF4-FFF2-40B4-BE49-F238E27FC236}">
                <a16:creationId xmlns:a16="http://schemas.microsoft.com/office/drawing/2014/main" id="{D2932611-C0DC-6343-B265-FF87A8CF0C0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7144999" y="9715499"/>
            <a:ext cx="1206137" cy="587285"/>
          </a:xfrm>
          <a:prstGeom prst="rect">
            <a:avLst/>
          </a:prstGeom>
          <a:noFill/>
          <a:ln>
            <a:noFill/>
          </a:ln>
        </p:spPr>
      </p:pic>
    </p:spTree>
    <p:extLst>
      <p:ext uri="{BB962C8B-B14F-4D97-AF65-F5344CB8AC3E}">
        <p14:creationId xmlns:p14="http://schemas.microsoft.com/office/powerpoint/2010/main" val="796085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381000" y="553359"/>
            <a:ext cx="17602200" cy="1464183"/>
          </a:xfrm>
          <a:prstGeom prst="rect">
            <a:avLst/>
          </a:prstGeom>
        </p:spPr>
        <p:txBody>
          <a:bodyPr wrap="square" lIns="0" tIns="0" rIns="0" bIns="0" rtlCol="0" anchor="t">
            <a:spAutoFit/>
          </a:bodyPr>
          <a:lstStyle/>
          <a:p>
            <a:pPr algn="ctr">
              <a:lnSpc>
                <a:spcPts val="12383"/>
              </a:lnSpc>
            </a:pPr>
            <a:r>
              <a:rPr lang="en-US" sz="6600" dirty="0">
                <a:solidFill>
                  <a:srgbClr val="5E7E8F"/>
                </a:solidFill>
                <a:latin typeface="Bobby Jones Soft"/>
                <a:ea typeface="Bobby Jones Soft"/>
                <a:cs typeface="Bobby Jones Soft"/>
                <a:sym typeface="Bobby Jones Soft"/>
              </a:rPr>
              <a:t>It’s normal to feel stressed before an exam</a:t>
            </a:r>
            <a:r>
              <a:rPr lang="en-US" sz="7200" dirty="0">
                <a:solidFill>
                  <a:srgbClr val="5E7E8F"/>
                </a:solidFill>
                <a:latin typeface="Bobby Jones Soft"/>
                <a:ea typeface="Bobby Jones Soft"/>
                <a:cs typeface="Bobby Jones Soft"/>
                <a:sym typeface="Bobby Jones Soft"/>
              </a:rPr>
              <a:t>!</a:t>
            </a:r>
          </a:p>
        </p:txBody>
      </p:sp>
      <p:sp>
        <p:nvSpPr>
          <p:cNvPr id="8" name="TextBox 8"/>
          <p:cNvSpPr txBox="1"/>
          <p:nvPr/>
        </p:nvSpPr>
        <p:spPr>
          <a:xfrm>
            <a:off x="2552700" y="2781300"/>
            <a:ext cx="13258800" cy="1912703"/>
          </a:xfrm>
          <a:prstGeom prst="rect">
            <a:avLst/>
          </a:prstGeom>
        </p:spPr>
        <p:txBody>
          <a:bodyPr wrap="square" lIns="0" tIns="0" rIns="0" bIns="0" rtlCol="0" anchor="t">
            <a:spAutoFit/>
          </a:bodyPr>
          <a:lstStyle/>
          <a:p>
            <a:pPr algn="ctr">
              <a:lnSpc>
                <a:spcPts val="4899"/>
              </a:lnSpc>
              <a:spcBef>
                <a:spcPct val="0"/>
              </a:spcBef>
            </a:pPr>
            <a:r>
              <a:rPr lang="en-US" sz="4800" dirty="0">
                <a:solidFill>
                  <a:schemeClr val="tx1">
                    <a:lumMod val="65000"/>
                    <a:lumOff val="35000"/>
                  </a:schemeClr>
                </a:solidFill>
                <a:latin typeface="One Little Font"/>
                <a:ea typeface="One Little Font"/>
                <a:cs typeface="One Little Font"/>
                <a:sym typeface="One Little Font"/>
              </a:rPr>
              <a:t>Exam stress can be seen as spectrum. Some people only feel a little stress, while others totally debilitated and sick with anxiety!</a:t>
            </a:r>
          </a:p>
        </p:txBody>
      </p:sp>
      <p:sp>
        <p:nvSpPr>
          <p:cNvPr id="6" name="Freeform 15">
            <a:extLst>
              <a:ext uri="{FF2B5EF4-FFF2-40B4-BE49-F238E27FC236}">
                <a16:creationId xmlns:a16="http://schemas.microsoft.com/office/drawing/2014/main" id="{F9F78B29-AB7D-E64C-B359-D560C17310F8}"/>
              </a:ext>
            </a:extLst>
          </p:cNvPr>
          <p:cNvSpPr/>
          <p:nvPr/>
        </p:nvSpPr>
        <p:spPr>
          <a:xfrm>
            <a:off x="1862546" y="4561100"/>
            <a:ext cx="1866900" cy="1255704"/>
          </a:xfrm>
          <a:custGeom>
            <a:avLst/>
            <a:gdLst/>
            <a:ahLst/>
            <a:cxnLst/>
            <a:rect l="l" t="t" r="r" b="b"/>
            <a:pathLst>
              <a:path w="2259103" h="2004954">
                <a:moveTo>
                  <a:pt x="0" y="0"/>
                </a:moveTo>
                <a:lnTo>
                  <a:pt x="2259102" y="0"/>
                </a:lnTo>
                <a:lnTo>
                  <a:pt x="2259102" y="2004954"/>
                </a:lnTo>
                <a:lnTo>
                  <a:pt x="0" y="20049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dirty="0"/>
          </a:p>
        </p:txBody>
      </p:sp>
      <p:pic>
        <p:nvPicPr>
          <p:cNvPr id="7" name="Picture 2" descr="Dyson counselor discusses test anxiety among students">
            <a:extLst>
              <a:ext uri="{FF2B5EF4-FFF2-40B4-BE49-F238E27FC236}">
                <a16:creationId xmlns:a16="http://schemas.microsoft.com/office/drawing/2014/main" id="{06D41800-272D-9240-B6C2-C618845363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6784" y="5544699"/>
            <a:ext cx="8190632" cy="443728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3CDC509-BB7A-2444-91AE-3109FA4F3D6A}"/>
              </a:ext>
            </a:extLst>
          </p:cNvPr>
          <p:cNvSpPr txBox="1"/>
          <p:nvPr/>
        </p:nvSpPr>
        <p:spPr>
          <a:xfrm>
            <a:off x="30480" y="6211722"/>
            <a:ext cx="4785904" cy="3770263"/>
          </a:xfrm>
          <a:prstGeom prst="rect">
            <a:avLst/>
          </a:prstGeom>
        </p:spPr>
        <p:txBody>
          <a:bodyPr wrap="square" lIns="0" tIns="0" rIns="0" bIns="0" rtlCol="0" anchor="t">
            <a:spAutoFit/>
          </a:bodyPr>
          <a:lstStyle/>
          <a:p>
            <a:pPr algn="ctr">
              <a:lnSpc>
                <a:spcPts val="4899"/>
              </a:lnSpc>
              <a:spcBef>
                <a:spcPct val="0"/>
              </a:spcBef>
            </a:pPr>
            <a:r>
              <a:rPr lang="en-US" sz="4000" dirty="0">
                <a:solidFill>
                  <a:schemeClr val="tx1">
                    <a:lumMod val="65000"/>
                    <a:lumOff val="35000"/>
                  </a:schemeClr>
                </a:solidFill>
                <a:latin typeface="One Little Font"/>
                <a:ea typeface="One Little Font"/>
                <a:cs typeface="One Little Font"/>
                <a:sym typeface="One Little Font"/>
              </a:rPr>
              <a:t>The challenge is finding out how to manage the stress, so that works for your rather than against you!</a:t>
            </a:r>
          </a:p>
        </p:txBody>
      </p:sp>
      <p:sp>
        <p:nvSpPr>
          <p:cNvPr id="13" name="TextBox 12">
            <a:extLst>
              <a:ext uri="{FF2B5EF4-FFF2-40B4-BE49-F238E27FC236}">
                <a16:creationId xmlns:a16="http://schemas.microsoft.com/office/drawing/2014/main" id="{AC0A1BD0-EB58-394F-B623-4AB3D78EBFFA}"/>
              </a:ext>
            </a:extLst>
          </p:cNvPr>
          <p:cNvSpPr txBox="1"/>
          <p:nvPr/>
        </p:nvSpPr>
        <p:spPr>
          <a:xfrm>
            <a:off x="14325600" y="6221519"/>
            <a:ext cx="3428566" cy="3141886"/>
          </a:xfrm>
          <a:prstGeom prst="rect">
            <a:avLst/>
          </a:prstGeom>
        </p:spPr>
        <p:txBody>
          <a:bodyPr wrap="square" lIns="0" tIns="0" rIns="0" bIns="0" rtlCol="0" anchor="t">
            <a:spAutoFit/>
          </a:bodyPr>
          <a:lstStyle/>
          <a:p>
            <a:pPr algn="ctr">
              <a:lnSpc>
                <a:spcPts val="4899"/>
              </a:lnSpc>
              <a:spcBef>
                <a:spcPct val="0"/>
              </a:spcBef>
            </a:pPr>
            <a:r>
              <a:rPr lang="en-US" sz="4000" dirty="0">
                <a:solidFill>
                  <a:schemeClr val="tx1">
                    <a:lumMod val="65000"/>
                    <a:lumOff val="35000"/>
                  </a:schemeClr>
                </a:solidFill>
                <a:latin typeface="One Little Font"/>
                <a:ea typeface="One Little Font"/>
                <a:cs typeface="One Little Font"/>
                <a:sym typeface="One Little Font"/>
              </a:rPr>
              <a:t>96% of young people experience exam anxiety – it’s totally normal!</a:t>
            </a:r>
          </a:p>
        </p:txBody>
      </p:sp>
      <p:pic>
        <p:nvPicPr>
          <p:cNvPr id="14" name="Picture 13">
            <a:extLst>
              <a:ext uri="{FF2B5EF4-FFF2-40B4-BE49-F238E27FC236}">
                <a16:creationId xmlns:a16="http://schemas.microsoft.com/office/drawing/2014/main" id="{0F55C896-C665-264E-8EA4-52E5F1F8B37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3816828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28700" y="49530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Physical symptoms of anxiety</a:t>
            </a:r>
          </a:p>
        </p:txBody>
      </p:sp>
      <p:pic>
        <p:nvPicPr>
          <p:cNvPr id="6" name="Picture 5">
            <a:extLst>
              <a:ext uri="{FF2B5EF4-FFF2-40B4-BE49-F238E27FC236}">
                <a16:creationId xmlns:a16="http://schemas.microsoft.com/office/drawing/2014/main" id="{1077E05E-4A3A-4747-91D2-4D18382E6CE0}"/>
              </a:ext>
            </a:extLst>
          </p:cNvPr>
          <p:cNvPicPr>
            <a:picLocks noChangeAspect="1"/>
          </p:cNvPicPr>
          <p:nvPr/>
        </p:nvPicPr>
        <p:blipFill>
          <a:blip r:embed="rId2"/>
          <a:stretch>
            <a:fillRect/>
          </a:stretch>
        </p:blipFill>
        <p:spPr>
          <a:xfrm>
            <a:off x="11734800" y="2409190"/>
            <a:ext cx="5943600" cy="7810837"/>
          </a:xfrm>
          <a:prstGeom prst="rect">
            <a:avLst/>
          </a:prstGeom>
        </p:spPr>
      </p:pic>
      <p:sp>
        <p:nvSpPr>
          <p:cNvPr id="7" name="TextBox 6">
            <a:extLst>
              <a:ext uri="{FF2B5EF4-FFF2-40B4-BE49-F238E27FC236}">
                <a16:creationId xmlns:a16="http://schemas.microsoft.com/office/drawing/2014/main" id="{B8EF98FC-AC69-8142-8765-E3064A03CA21}"/>
              </a:ext>
            </a:extLst>
          </p:cNvPr>
          <p:cNvSpPr txBox="1"/>
          <p:nvPr/>
        </p:nvSpPr>
        <p:spPr>
          <a:xfrm>
            <a:off x="533400" y="3553884"/>
            <a:ext cx="10668000" cy="5655394"/>
          </a:xfrm>
          <a:prstGeom prst="rect">
            <a:avLst/>
          </a:prstGeom>
        </p:spPr>
        <p:txBody>
          <a:bodyPr wrap="square" lIns="0" tIns="0" rIns="0" bIns="0" rtlCol="0" anchor="t">
            <a:spAutoFit/>
          </a:bodyPr>
          <a:lstStyle/>
          <a:p>
            <a:pPr marL="571500" indent="-571500">
              <a:lnSpc>
                <a:spcPts val="4899"/>
              </a:lnSpc>
              <a:spcBef>
                <a:spcPct val="0"/>
              </a:spcBef>
              <a:buFont typeface="Arial" panose="020B0604020202020204" pitchFamily="34" charset="0"/>
              <a:buChar char="•"/>
            </a:pPr>
            <a:r>
              <a:rPr lang="en-US" sz="4000" dirty="0" err="1">
                <a:solidFill>
                  <a:schemeClr val="tx1">
                    <a:lumMod val="65000"/>
                    <a:lumOff val="35000"/>
                  </a:schemeClr>
                </a:solidFill>
                <a:latin typeface="One Little Font"/>
                <a:ea typeface="One Little Font"/>
                <a:cs typeface="One Little Font"/>
                <a:sym typeface="One Little Font"/>
              </a:rPr>
              <a:t>Recognising</a:t>
            </a:r>
            <a:r>
              <a:rPr lang="en-US" sz="4000" dirty="0">
                <a:solidFill>
                  <a:schemeClr val="tx1">
                    <a:lumMod val="65000"/>
                    <a:lumOff val="35000"/>
                  </a:schemeClr>
                </a:solidFill>
                <a:latin typeface="One Little Font"/>
                <a:ea typeface="One Little Font"/>
                <a:cs typeface="One Little Font"/>
                <a:sym typeface="One Little Font"/>
              </a:rPr>
              <a:t> how the body physically feels when we are feeling stressed and anxious can be a really helpful way to begin learning about our own experience of anxiety.</a:t>
            </a:r>
          </a:p>
          <a:p>
            <a:pPr marL="571500" indent="-571500" algn="ctr">
              <a:lnSpc>
                <a:spcPts val="4899"/>
              </a:lnSpc>
              <a:spcBef>
                <a:spcPct val="0"/>
              </a:spcBef>
              <a:buFont typeface="Arial" panose="020B0604020202020204" pitchFamily="34" charset="0"/>
              <a:buChar char="•"/>
            </a:pPr>
            <a:endParaRPr lang="en-US" sz="4000" dirty="0">
              <a:solidFill>
                <a:schemeClr val="tx1">
                  <a:lumMod val="65000"/>
                  <a:lumOff val="35000"/>
                </a:schemeClr>
              </a:solidFill>
              <a:latin typeface="One Little Font"/>
              <a:ea typeface="One Little Font"/>
              <a:cs typeface="One Little Font"/>
              <a:sym typeface="One Little Font"/>
            </a:endParaRPr>
          </a:p>
          <a:p>
            <a:pPr marL="571500" indent="-571500">
              <a:lnSpc>
                <a:spcPts val="4899"/>
              </a:lnSpc>
              <a:spcBef>
                <a:spcPct val="0"/>
              </a:spcBef>
              <a:buFont typeface="Arial" panose="020B0604020202020204" pitchFamily="34" charset="0"/>
              <a:buChar char="•"/>
            </a:pPr>
            <a:r>
              <a:rPr lang="en-US" sz="4000" dirty="0">
                <a:solidFill>
                  <a:schemeClr val="tx1">
                    <a:lumMod val="65000"/>
                    <a:lumOff val="35000"/>
                  </a:schemeClr>
                </a:solidFill>
                <a:latin typeface="One Little Font"/>
                <a:ea typeface="One Little Font"/>
                <a:cs typeface="One Little Font"/>
                <a:sym typeface="One Little Font"/>
              </a:rPr>
              <a:t> These physical responses are completely normal and natural, and part of the ‘fight or flight’ responses our body has to keep us safe from danger. </a:t>
            </a:r>
          </a:p>
        </p:txBody>
      </p:sp>
      <p:pic>
        <p:nvPicPr>
          <p:cNvPr id="9" name="Picture 8">
            <a:extLst>
              <a:ext uri="{FF2B5EF4-FFF2-40B4-BE49-F238E27FC236}">
                <a16:creationId xmlns:a16="http://schemas.microsoft.com/office/drawing/2014/main" id="{AD8AD3BD-2CB2-8A40-B5EE-2904996494A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49800" y="9867900"/>
            <a:ext cx="838200" cy="359770"/>
          </a:xfrm>
          <a:prstGeom prst="rect">
            <a:avLst/>
          </a:prstGeom>
          <a:noFill/>
          <a:ln>
            <a:noFill/>
          </a:ln>
        </p:spPr>
      </p:pic>
    </p:spTree>
    <p:extLst>
      <p:ext uri="{BB962C8B-B14F-4D97-AF65-F5344CB8AC3E}">
        <p14:creationId xmlns:p14="http://schemas.microsoft.com/office/powerpoint/2010/main" val="1037653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pic>
        <p:nvPicPr>
          <p:cNvPr id="2050" name="Picture 2" descr="Worried Child Stock Illustrations ...">
            <a:extLst>
              <a:ext uri="{FF2B5EF4-FFF2-40B4-BE49-F238E27FC236}">
                <a16:creationId xmlns:a16="http://schemas.microsoft.com/office/drawing/2014/main" id="{A1C22B62-96E7-5300-AC19-39C9EBEDDE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9023" y="5963882"/>
            <a:ext cx="3848100" cy="3848100"/>
          </a:xfrm>
          <a:prstGeom prst="rect">
            <a:avLst/>
          </a:prstGeom>
          <a:noFill/>
          <a:extLst>
            <a:ext uri="{909E8E84-426E-40DD-AFC4-6F175D3DCCD1}">
              <a14:hiddenFill xmlns:a14="http://schemas.microsoft.com/office/drawing/2010/main">
                <a:solidFill>
                  <a:srgbClr val="FFFFFF"/>
                </a:solidFill>
              </a14:hiddenFill>
            </a:ext>
          </a:extLst>
        </p:spPr>
      </p:pic>
      <p:sp>
        <p:nvSpPr>
          <p:cNvPr id="16" name="Thought Bubble: Cloud 15">
            <a:extLst>
              <a:ext uri="{FF2B5EF4-FFF2-40B4-BE49-F238E27FC236}">
                <a16:creationId xmlns:a16="http://schemas.microsoft.com/office/drawing/2014/main" id="{A99B0A97-EA62-1342-A9E8-E06DDBC7DCF5}"/>
              </a:ext>
            </a:extLst>
          </p:cNvPr>
          <p:cNvSpPr/>
          <p:nvPr/>
        </p:nvSpPr>
        <p:spPr>
          <a:xfrm>
            <a:off x="12557650" y="6253397"/>
            <a:ext cx="5396183" cy="2564413"/>
          </a:xfrm>
          <a:prstGeom prst="cloudCallout">
            <a:avLst>
              <a:gd name="adj1" fmla="val -93922"/>
              <a:gd name="adj2" fmla="val -71460"/>
            </a:avLst>
          </a:prstGeom>
          <a:solidFill>
            <a:srgbClr val="FFCC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dirty="0">
                <a:solidFill>
                  <a:schemeClr val="tx1">
                    <a:lumMod val="65000"/>
                    <a:lumOff val="35000"/>
                  </a:schemeClr>
                </a:solidFill>
              </a:rPr>
              <a:t>My siblings/parents/friends/got high grades so I need to get the same grades</a:t>
            </a:r>
          </a:p>
        </p:txBody>
      </p:sp>
      <p:sp>
        <p:nvSpPr>
          <p:cNvPr id="17" name="Thought Bubble: Cloud 17">
            <a:extLst>
              <a:ext uri="{FF2B5EF4-FFF2-40B4-BE49-F238E27FC236}">
                <a16:creationId xmlns:a16="http://schemas.microsoft.com/office/drawing/2014/main" id="{5F0160DA-EBE2-9E41-BB2E-B1AF69DEA689}"/>
              </a:ext>
            </a:extLst>
          </p:cNvPr>
          <p:cNvSpPr/>
          <p:nvPr/>
        </p:nvSpPr>
        <p:spPr>
          <a:xfrm>
            <a:off x="4325331" y="161263"/>
            <a:ext cx="5626814" cy="2424666"/>
          </a:xfrm>
          <a:prstGeom prst="cloudCallout">
            <a:avLst>
              <a:gd name="adj1" fmla="val 44895"/>
              <a:gd name="adj2" fmla="val 174016"/>
            </a:avLst>
          </a:prstGeom>
          <a:solidFill>
            <a:srgbClr val="FF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dirty="0">
                <a:solidFill>
                  <a:schemeClr val="tx1">
                    <a:lumMod val="65000"/>
                    <a:lumOff val="35000"/>
                  </a:schemeClr>
                </a:solidFill>
              </a:rPr>
              <a:t>I have to get a good grade!</a:t>
            </a:r>
          </a:p>
        </p:txBody>
      </p:sp>
      <p:sp>
        <p:nvSpPr>
          <p:cNvPr id="18" name="Thought Bubble: Cloud 18">
            <a:extLst>
              <a:ext uri="{FF2B5EF4-FFF2-40B4-BE49-F238E27FC236}">
                <a16:creationId xmlns:a16="http://schemas.microsoft.com/office/drawing/2014/main" id="{7AC9FA87-E146-E74F-AB46-5CA69DAA8435}"/>
              </a:ext>
            </a:extLst>
          </p:cNvPr>
          <p:cNvSpPr/>
          <p:nvPr/>
        </p:nvSpPr>
        <p:spPr>
          <a:xfrm>
            <a:off x="10108263" y="1431381"/>
            <a:ext cx="2178860" cy="1927407"/>
          </a:xfrm>
          <a:prstGeom prst="cloudCallout">
            <a:avLst>
              <a:gd name="adj1" fmla="val -55287"/>
              <a:gd name="adj2" fmla="val 153367"/>
            </a:avLst>
          </a:prstGeom>
          <a:solidFill>
            <a:srgbClr val="FF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dirty="0">
                <a:solidFill>
                  <a:schemeClr val="tx1">
                    <a:lumMod val="65000"/>
                    <a:lumOff val="35000"/>
                  </a:schemeClr>
                </a:solidFill>
              </a:rPr>
              <a:t>I’m not good enough</a:t>
            </a:r>
          </a:p>
        </p:txBody>
      </p:sp>
      <p:sp>
        <p:nvSpPr>
          <p:cNvPr id="19" name="Cloud Callout 9">
            <a:extLst>
              <a:ext uri="{FF2B5EF4-FFF2-40B4-BE49-F238E27FC236}">
                <a16:creationId xmlns:a16="http://schemas.microsoft.com/office/drawing/2014/main" id="{D90DA3AF-FA6B-A54A-A33C-C066B3F3C77C}"/>
              </a:ext>
            </a:extLst>
          </p:cNvPr>
          <p:cNvSpPr/>
          <p:nvPr/>
        </p:nvSpPr>
        <p:spPr>
          <a:xfrm>
            <a:off x="4803997" y="3009170"/>
            <a:ext cx="3003072" cy="1642665"/>
          </a:xfrm>
          <a:prstGeom prst="cloudCallout">
            <a:avLst>
              <a:gd name="adj1" fmla="val 118155"/>
              <a:gd name="adj2" fmla="val 132459"/>
            </a:avLst>
          </a:prstGeom>
          <a:solidFill>
            <a:srgbClr val="00CC99"/>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r>
              <a:rPr lang="en-US" sz="2700" dirty="0"/>
              <a:t>I </a:t>
            </a:r>
            <a:r>
              <a:rPr lang="en-US" sz="2700" dirty="0">
                <a:solidFill>
                  <a:schemeClr val="tx1">
                    <a:lumMod val="65000"/>
                    <a:lumOff val="35000"/>
                  </a:schemeClr>
                </a:solidFill>
              </a:rPr>
              <a:t>don’t want to be a failure!</a:t>
            </a:r>
          </a:p>
        </p:txBody>
      </p:sp>
      <p:sp>
        <p:nvSpPr>
          <p:cNvPr id="20" name="Thought Bubble: Cloud 20">
            <a:extLst>
              <a:ext uri="{FF2B5EF4-FFF2-40B4-BE49-F238E27FC236}">
                <a16:creationId xmlns:a16="http://schemas.microsoft.com/office/drawing/2014/main" id="{C96B3831-0722-3349-9A5C-92A1BBF28293}"/>
              </a:ext>
            </a:extLst>
          </p:cNvPr>
          <p:cNvSpPr/>
          <p:nvPr/>
        </p:nvSpPr>
        <p:spPr>
          <a:xfrm>
            <a:off x="131657" y="7163810"/>
            <a:ext cx="4245795" cy="2039514"/>
          </a:xfrm>
          <a:prstGeom prst="cloudCallout">
            <a:avLst>
              <a:gd name="adj1" fmla="val 134003"/>
              <a:gd name="adj2" fmla="val -88303"/>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dirty="0">
                <a:solidFill>
                  <a:schemeClr val="tx1">
                    <a:lumMod val="65000"/>
                    <a:lumOff val="35000"/>
                  </a:schemeClr>
                </a:solidFill>
              </a:rPr>
              <a:t>Everyone is acing this exam except me!</a:t>
            </a:r>
          </a:p>
        </p:txBody>
      </p:sp>
      <p:sp>
        <p:nvSpPr>
          <p:cNvPr id="21" name="Thought Bubble: Cloud 21">
            <a:extLst>
              <a:ext uri="{FF2B5EF4-FFF2-40B4-BE49-F238E27FC236}">
                <a16:creationId xmlns:a16="http://schemas.microsoft.com/office/drawing/2014/main" id="{5C68E62B-0CBB-A64E-AD35-379DF18B80B1}"/>
              </a:ext>
            </a:extLst>
          </p:cNvPr>
          <p:cNvSpPr/>
          <p:nvPr/>
        </p:nvSpPr>
        <p:spPr>
          <a:xfrm>
            <a:off x="4596660" y="7823637"/>
            <a:ext cx="3790331" cy="1988345"/>
          </a:xfrm>
          <a:prstGeom prst="cloudCallout">
            <a:avLst>
              <a:gd name="adj1" fmla="val 67433"/>
              <a:gd name="adj2" fmla="val -11465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dirty="0">
                <a:solidFill>
                  <a:schemeClr val="tx1">
                    <a:lumMod val="65000"/>
                    <a:lumOff val="35000"/>
                  </a:schemeClr>
                </a:solidFill>
              </a:rPr>
              <a:t>What’s the point, I’m going to fail my exams anyway!</a:t>
            </a:r>
          </a:p>
        </p:txBody>
      </p:sp>
      <p:sp>
        <p:nvSpPr>
          <p:cNvPr id="22" name="Cloud Callout 4">
            <a:extLst>
              <a:ext uri="{FF2B5EF4-FFF2-40B4-BE49-F238E27FC236}">
                <a16:creationId xmlns:a16="http://schemas.microsoft.com/office/drawing/2014/main" id="{709FB3F5-D3AD-FC4A-ADDD-D8D9FEA264AB}"/>
              </a:ext>
            </a:extLst>
          </p:cNvPr>
          <p:cNvSpPr/>
          <p:nvPr/>
        </p:nvSpPr>
        <p:spPr>
          <a:xfrm>
            <a:off x="12557650" y="266700"/>
            <a:ext cx="5396184" cy="5447111"/>
          </a:xfrm>
          <a:prstGeom prst="cloudCallout">
            <a:avLst>
              <a:gd name="adj1" fmla="val -84910"/>
              <a:gd name="adj2" fmla="val 42734"/>
            </a:avLst>
          </a:prstGeom>
          <a:solidFill>
            <a:srgbClr val="FFC000"/>
          </a:solidFill>
          <a:ln>
            <a:solidFill>
              <a:schemeClr val="accent2"/>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2700" dirty="0">
                <a:solidFill>
                  <a:schemeClr val="tx1">
                    <a:lumMod val="65000"/>
                    <a:lumOff val="35000"/>
                  </a:schemeClr>
                </a:solidFill>
              </a:rPr>
              <a:t>I feel like crying all the time. I am stressed with exams and my Mum is always shouting at me because she thinks I am not studying  hard enough.</a:t>
            </a:r>
          </a:p>
        </p:txBody>
      </p:sp>
      <p:sp>
        <p:nvSpPr>
          <p:cNvPr id="23" name="Cloud Callout 7" descr="hshshshshs">
            <a:extLst>
              <a:ext uri="{FF2B5EF4-FFF2-40B4-BE49-F238E27FC236}">
                <a16:creationId xmlns:a16="http://schemas.microsoft.com/office/drawing/2014/main" id="{EFCDF7EB-884C-EA49-B4FC-9FBA1B5DD4A2}"/>
              </a:ext>
            </a:extLst>
          </p:cNvPr>
          <p:cNvSpPr/>
          <p:nvPr/>
        </p:nvSpPr>
        <p:spPr>
          <a:xfrm rot="21195597" flipH="1">
            <a:off x="300514" y="960531"/>
            <a:ext cx="4355886" cy="5493824"/>
          </a:xfrm>
          <a:prstGeom prst="cloudCallout">
            <a:avLst>
              <a:gd name="adj1" fmla="val -129048"/>
              <a:gd name="adj2" fmla="val 52474"/>
            </a:avLst>
          </a:prstGeom>
          <a:solidFill>
            <a:srgbClr val="CC99FF"/>
          </a:solidFill>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102870" tIns="51435" rIns="102870" bIns="51435" numCol="1" spcCol="0" rtlCol="0" fromWordArt="0" anchor="ctr" anchorCtr="0" forceAA="0" compatLnSpc="1">
            <a:prstTxWarp prst="textNoShape">
              <a:avLst/>
            </a:prstTxWarp>
            <a:noAutofit/>
          </a:bodyPr>
          <a:lstStyle/>
          <a:p>
            <a:r>
              <a:rPr lang="en-US" sz="2700" dirty="0">
                <a:solidFill>
                  <a:schemeClr val="tx1">
                    <a:lumMod val="65000"/>
                    <a:lumOff val="35000"/>
                  </a:schemeClr>
                </a:solidFill>
              </a:rPr>
              <a:t>I feel like a million of things are going on in my head! I have to do so much revision for my STAs and I really want to get into my chosen college.</a:t>
            </a:r>
          </a:p>
        </p:txBody>
      </p:sp>
      <p:pic>
        <p:nvPicPr>
          <p:cNvPr id="11" name="Picture 10">
            <a:extLst>
              <a:ext uri="{FF2B5EF4-FFF2-40B4-BE49-F238E27FC236}">
                <a16:creationId xmlns:a16="http://schemas.microsoft.com/office/drawing/2014/main" id="{C0E411C6-0E84-6B4C-8EB5-6A364E20855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838764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50471" y="490067"/>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The cycle of exam anxiety </a:t>
            </a:r>
          </a:p>
        </p:txBody>
      </p:sp>
      <p:sp>
        <p:nvSpPr>
          <p:cNvPr id="8" name="TextBox 8"/>
          <p:cNvSpPr txBox="1"/>
          <p:nvPr/>
        </p:nvSpPr>
        <p:spPr>
          <a:xfrm>
            <a:off x="9958250" y="2904614"/>
            <a:ext cx="8197988" cy="2513509"/>
          </a:xfrm>
          <a:prstGeom prst="rect">
            <a:avLst/>
          </a:prstGeom>
        </p:spPr>
        <p:txBody>
          <a:bodyPr wrap="square" lIns="0" tIns="0" rIns="0" bIns="0" rtlCol="0" anchor="t">
            <a:spAutoFit/>
          </a:bodyPr>
          <a:lstStyle/>
          <a:p>
            <a:pPr>
              <a:lnSpc>
                <a:spcPts val="4899"/>
              </a:lnSpc>
              <a:spcBef>
                <a:spcPct val="0"/>
              </a:spcBef>
            </a:pPr>
            <a:r>
              <a:rPr lang="en-US" sz="4000" dirty="0">
                <a:solidFill>
                  <a:schemeClr val="tx1">
                    <a:lumMod val="75000"/>
                    <a:lumOff val="25000"/>
                  </a:schemeClr>
                </a:solidFill>
                <a:latin typeface="One Little Font"/>
                <a:ea typeface="One Little Font"/>
                <a:cs typeface="One Little Font"/>
                <a:sym typeface="One Little Font"/>
              </a:rPr>
              <a:t>In CBT we consider out thoughts, emotions, </a:t>
            </a:r>
            <a:r>
              <a:rPr lang="en-US" sz="4000" dirty="0" err="1">
                <a:solidFill>
                  <a:schemeClr val="tx1">
                    <a:lumMod val="75000"/>
                    <a:lumOff val="25000"/>
                  </a:schemeClr>
                </a:solidFill>
                <a:latin typeface="One Little Font"/>
                <a:ea typeface="One Little Font"/>
                <a:cs typeface="One Little Font"/>
                <a:sym typeface="One Little Font"/>
              </a:rPr>
              <a:t>behaviours</a:t>
            </a:r>
            <a:r>
              <a:rPr lang="en-US" sz="4000" dirty="0">
                <a:solidFill>
                  <a:schemeClr val="tx1">
                    <a:lumMod val="75000"/>
                    <a:lumOff val="25000"/>
                  </a:schemeClr>
                </a:solidFill>
                <a:latin typeface="One Little Font"/>
                <a:ea typeface="One Little Font"/>
                <a:cs typeface="One Little Font"/>
                <a:sym typeface="One Little Font"/>
              </a:rPr>
              <a:t> and bodily sensations in a situation, and how they are related and influence each other.</a:t>
            </a:r>
          </a:p>
        </p:txBody>
      </p:sp>
      <p:pic>
        <p:nvPicPr>
          <p:cNvPr id="6" name="Picture 2" descr="How to Reduce Teenage Exam Stress and Anxiety, Exam Pressure on Teenagers |  ParentCircle">
            <a:extLst>
              <a:ext uri="{FF2B5EF4-FFF2-40B4-BE49-F238E27FC236}">
                <a16:creationId xmlns:a16="http://schemas.microsoft.com/office/drawing/2014/main" id="{F2AE9CD8-36DB-9B48-867D-E390AA16E5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533" y="2781116"/>
            <a:ext cx="8763000" cy="672201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EEA8703-936F-1D4B-8CF4-6841FECC836C}"/>
              </a:ext>
            </a:extLst>
          </p:cNvPr>
          <p:cNvSpPr txBox="1"/>
          <p:nvPr/>
        </p:nvSpPr>
        <p:spPr>
          <a:xfrm rot="20662145">
            <a:off x="2072098" y="7453198"/>
            <a:ext cx="1150317" cy="584775"/>
          </a:xfrm>
          <a:prstGeom prst="rect">
            <a:avLst/>
          </a:prstGeom>
          <a:noFill/>
        </p:spPr>
        <p:txBody>
          <a:bodyPr wrap="square" rtlCol="0">
            <a:spAutoFit/>
          </a:bodyPr>
          <a:lstStyle/>
          <a:p>
            <a:r>
              <a:rPr lang="en-GB" sz="1600" b="1" dirty="0">
                <a:solidFill>
                  <a:srgbClr val="FF0000"/>
                </a:solidFill>
                <a:latin typeface="Bradley Hand ITC" panose="03070402050302030203" pitchFamily="66" charset="0"/>
              </a:rPr>
              <a:t>Short term relief</a:t>
            </a:r>
          </a:p>
        </p:txBody>
      </p:sp>
      <p:cxnSp>
        <p:nvCxnSpPr>
          <p:cNvPr id="9" name="Straight Arrow Connector 8">
            <a:extLst>
              <a:ext uri="{FF2B5EF4-FFF2-40B4-BE49-F238E27FC236}">
                <a16:creationId xmlns:a16="http://schemas.microsoft.com/office/drawing/2014/main" id="{6AB9CA4F-8047-6346-A995-CD55DA050061}"/>
              </a:ext>
            </a:extLst>
          </p:cNvPr>
          <p:cNvCxnSpPr>
            <a:cxnSpLocks/>
          </p:cNvCxnSpPr>
          <p:nvPr/>
        </p:nvCxnSpPr>
        <p:spPr>
          <a:xfrm>
            <a:off x="2862226" y="7745585"/>
            <a:ext cx="798291" cy="55894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BE0ED18-DE87-6D49-B51A-84DEFEF7D439}"/>
              </a:ext>
            </a:extLst>
          </p:cNvPr>
          <p:cNvSpPr txBox="1"/>
          <p:nvPr/>
        </p:nvSpPr>
        <p:spPr>
          <a:xfrm rot="1048151">
            <a:off x="6835654" y="4159858"/>
            <a:ext cx="1371704" cy="1077218"/>
          </a:xfrm>
          <a:prstGeom prst="rect">
            <a:avLst/>
          </a:prstGeom>
          <a:noFill/>
        </p:spPr>
        <p:txBody>
          <a:bodyPr wrap="square" rtlCol="0">
            <a:spAutoFit/>
          </a:bodyPr>
          <a:lstStyle/>
          <a:p>
            <a:r>
              <a:rPr lang="en-GB" sz="1600" b="1" dirty="0">
                <a:solidFill>
                  <a:srgbClr val="FF0000"/>
                </a:solidFill>
                <a:latin typeface="Bradley Hand ITC" panose="03070402050302030203" pitchFamily="66" charset="0"/>
              </a:rPr>
              <a:t>Long term you’re only prolonging the anxiety!</a:t>
            </a:r>
          </a:p>
        </p:txBody>
      </p:sp>
      <p:sp>
        <p:nvSpPr>
          <p:cNvPr id="13" name="TextBox 8">
            <a:extLst>
              <a:ext uri="{FF2B5EF4-FFF2-40B4-BE49-F238E27FC236}">
                <a16:creationId xmlns:a16="http://schemas.microsoft.com/office/drawing/2014/main" id="{F9507410-ABC6-9B4B-A225-CE27C6392D8E}"/>
              </a:ext>
            </a:extLst>
          </p:cNvPr>
          <p:cNvSpPr txBox="1"/>
          <p:nvPr/>
        </p:nvSpPr>
        <p:spPr>
          <a:xfrm>
            <a:off x="9965871" y="6454113"/>
            <a:ext cx="7315200" cy="3141886"/>
          </a:xfrm>
          <a:prstGeom prst="rect">
            <a:avLst/>
          </a:prstGeom>
        </p:spPr>
        <p:txBody>
          <a:bodyPr wrap="square" lIns="0" tIns="0" rIns="0" bIns="0" rtlCol="0" anchor="t">
            <a:spAutoFit/>
          </a:bodyPr>
          <a:lstStyle/>
          <a:p>
            <a:pPr>
              <a:lnSpc>
                <a:spcPts val="4899"/>
              </a:lnSpc>
              <a:spcBef>
                <a:spcPct val="0"/>
              </a:spcBef>
            </a:pPr>
            <a:r>
              <a:rPr lang="en-US" sz="4000" dirty="0">
                <a:solidFill>
                  <a:schemeClr val="tx1">
                    <a:lumMod val="75000"/>
                    <a:lumOff val="25000"/>
                  </a:schemeClr>
                </a:solidFill>
                <a:latin typeface="One Little Font"/>
                <a:ea typeface="One Little Font"/>
                <a:cs typeface="One Little Font"/>
                <a:sym typeface="One Little Font"/>
              </a:rPr>
              <a:t>In order to help cope with exam stress, we can look at how we could change our </a:t>
            </a:r>
            <a:r>
              <a:rPr lang="en-US" sz="4000" dirty="0" err="1">
                <a:solidFill>
                  <a:schemeClr val="tx1">
                    <a:lumMod val="75000"/>
                    <a:lumOff val="25000"/>
                  </a:schemeClr>
                </a:solidFill>
                <a:latin typeface="One Little Font"/>
                <a:ea typeface="One Little Font"/>
                <a:cs typeface="One Little Font"/>
                <a:sym typeface="One Little Font"/>
              </a:rPr>
              <a:t>behaviour</a:t>
            </a:r>
            <a:r>
              <a:rPr lang="en-US" sz="4000" dirty="0">
                <a:solidFill>
                  <a:schemeClr val="tx1">
                    <a:lumMod val="75000"/>
                    <a:lumOff val="25000"/>
                  </a:schemeClr>
                </a:solidFill>
                <a:latin typeface="One Little Font"/>
                <a:ea typeface="One Little Font"/>
                <a:cs typeface="One Little Font"/>
                <a:sym typeface="One Little Font"/>
              </a:rPr>
              <a:t> in order to influence our emotions, physical sensations and thoughts. </a:t>
            </a:r>
          </a:p>
        </p:txBody>
      </p:sp>
      <p:pic>
        <p:nvPicPr>
          <p:cNvPr id="10" name="Picture 9">
            <a:extLst>
              <a:ext uri="{FF2B5EF4-FFF2-40B4-BE49-F238E27FC236}">
                <a16:creationId xmlns:a16="http://schemas.microsoft.com/office/drawing/2014/main" id="{68B92877-B7C5-4945-8A93-A7AE6BC079B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2448076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a:extLst>
            <a:ext uri="{FF2B5EF4-FFF2-40B4-BE49-F238E27FC236}">
              <a16:creationId xmlns:a16="http://schemas.microsoft.com/office/drawing/2014/main" id="{F85CF918-9DD2-3316-281A-343DE5DA202D}"/>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5C50CC8F-EE5A-AFD2-A6F2-25DB86673643}"/>
              </a:ext>
            </a:extLst>
          </p:cNvPr>
          <p:cNvSpPr txBox="1"/>
          <p:nvPr/>
        </p:nvSpPr>
        <p:spPr>
          <a:xfrm>
            <a:off x="1050471" y="490067"/>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Strategies for managing worries</a:t>
            </a:r>
          </a:p>
        </p:txBody>
      </p:sp>
      <p:pic>
        <p:nvPicPr>
          <p:cNvPr id="10" name="Picture 9">
            <a:extLst>
              <a:ext uri="{FF2B5EF4-FFF2-40B4-BE49-F238E27FC236}">
                <a16:creationId xmlns:a16="http://schemas.microsoft.com/office/drawing/2014/main" id="{9E65AEC9-720F-2712-1A42-2CF923C8F96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pic>
        <p:nvPicPr>
          <p:cNvPr id="3" name="Picture 6" descr="Diagram&#10;&#10;Description automatically generated">
            <a:extLst>
              <a:ext uri="{FF2B5EF4-FFF2-40B4-BE49-F238E27FC236}">
                <a16:creationId xmlns:a16="http://schemas.microsoft.com/office/drawing/2014/main" id="{DB1C408C-E2C5-DDA9-4611-A9289A19E44A}"/>
              </a:ext>
            </a:extLst>
          </p:cNvPr>
          <p:cNvPicPr>
            <a:picLocks noChangeAspect="1"/>
          </p:cNvPicPr>
          <p:nvPr/>
        </p:nvPicPr>
        <p:blipFill>
          <a:blip r:embed="rId3"/>
          <a:stretch>
            <a:fillRect/>
          </a:stretch>
        </p:blipFill>
        <p:spPr>
          <a:xfrm>
            <a:off x="846388" y="2092669"/>
            <a:ext cx="6629400" cy="7412356"/>
          </a:xfrm>
          <a:prstGeom prst="rect">
            <a:avLst/>
          </a:prstGeom>
        </p:spPr>
      </p:pic>
      <p:pic>
        <p:nvPicPr>
          <p:cNvPr id="4" name="Picture 6" descr="No photo description available.">
            <a:extLst>
              <a:ext uri="{FF2B5EF4-FFF2-40B4-BE49-F238E27FC236}">
                <a16:creationId xmlns:a16="http://schemas.microsoft.com/office/drawing/2014/main" id="{8F12E562-7ED0-7E3B-BDD1-E123FB8033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37176" y="2120533"/>
            <a:ext cx="7772400" cy="73076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8">
            <a:extLst>
              <a:ext uri="{FF2B5EF4-FFF2-40B4-BE49-F238E27FC236}">
                <a16:creationId xmlns:a16="http://schemas.microsoft.com/office/drawing/2014/main" id="{AD24260C-E63B-5039-29F2-C41CA0F91C08}"/>
              </a:ext>
            </a:extLst>
          </p:cNvPr>
          <p:cNvSpPr txBox="1"/>
          <p:nvPr/>
        </p:nvSpPr>
        <p:spPr>
          <a:xfrm>
            <a:off x="1524000" y="9694055"/>
            <a:ext cx="5731376" cy="702115"/>
          </a:xfrm>
          <a:prstGeom prst="rect">
            <a:avLst/>
          </a:prstGeom>
        </p:spPr>
        <p:txBody>
          <a:bodyPr wrap="square" lIns="0" tIns="0" rIns="0" bIns="0" rtlCol="0" anchor="t">
            <a:spAutoFit/>
          </a:bodyPr>
          <a:lstStyle/>
          <a:p>
            <a:pPr algn="ctr">
              <a:lnSpc>
                <a:spcPts val="4899"/>
              </a:lnSpc>
              <a:spcBef>
                <a:spcPct val="0"/>
              </a:spcBef>
            </a:pPr>
            <a:r>
              <a:rPr lang="en-US" sz="6000" dirty="0">
                <a:solidFill>
                  <a:schemeClr val="tx1">
                    <a:lumMod val="65000"/>
                    <a:lumOff val="35000"/>
                  </a:schemeClr>
                </a:solidFill>
                <a:latin typeface="One Little Font"/>
                <a:ea typeface="One Little Font"/>
                <a:cs typeface="One Little Font"/>
                <a:sym typeface="One Little Font"/>
              </a:rPr>
              <a:t>Worry Tree</a:t>
            </a:r>
          </a:p>
        </p:txBody>
      </p:sp>
    </p:spTree>
    <p:extLst>
      <p:ext uri="{BB962C8B-B14F-4D97-AF65-F5344CB8AC3E}">
        <p14:creationId xmlns:p14="http://schemas.microsoft.com/office/powerpoint/2010/main" val="1712459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914400" y="41910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Circle of control </a:t>
            </a:r>
          </a:p>
        </p:txBody>
      </p:sp>
      <p:sp>
        <p:nvSpPr>
          <p:cNvPr id="8" name="TextBox 8"/>
          <p:cNvSpPr txBox="1"/>
          <p:nvPr/>
        </p:nvSpPr>
        <p:spPr>
          <a:xfrm>
            <a:off x="533400" y="2280265"/>
            <a:ext cx="8915400" cy="7552709"/>
          </a:xfrm>
          <a:prstGeom prst="rect">
            <a:avLst/>
          </a:prstGeom>
        </p:spPr>
        <p:txBody>
          <a:bodyPr wrap="square" lIns="0" tIns="0" rIns="0" bIns="0" rtlCol="0" anchor="t">
            <a:spAutoFit/>
          </a:bodyPr>
          <a:lstStyle/>
          <a:p>
            <a:pPr algn="ctr">
              <a:lnSpc>
                <a:spcPts val="4899"/>
              </a:lnSpc>
              <a:spcBef>
                <a:spcPct val="0"/>
              </a:spcBef>
            </a:pPr>
            <a:r>
              <a:rPr lang="en-US" sz="5400" dirty="0">
                <a:solidFill>
                  <a:schemeClr val="tx1">
                    <a:lumMod val="65000"/>
                    <a:lumOff val="35000"/>
                  </a:schemeClr>
                </a:solidFill>
                <a:latin typeface="One Little Font"/>
                <a:ea typeface="One Little Font"/>
                <a:cs typeface="One Little Font"/>
                <a:sym typeface="One Little Font"/>
              </a:rPr>
              <a:t>Think about what is in and outside your circle of control  </a:t>
            </a:r>
          </a:p>
          <a:p>
            <a:pPr algn="ctr">
              <a:lnSpc>
                <a:spcPts val="4899"/>
              </a:lnSpc>
              <a:spcBef>
                <a:spcPct val="0"/>
              </a:spcBef>
            </a:pPr>
            <a:endParaRPr lang="en-US" sz="4400" dirty="0">
              <a:solidFill>
                <a:schemeClr val="tx1">
                  <a:lumMod val="65000"/>
                  <a:lumOff val="35000"/>
                </a:schemeClr>
              </a:solidFill>
              <a:latin typeface="One Little Font"/>
              <a:ea typeface="One Little Font"/>
              <a:cs typeface="One Little Font"/>
              <a:sym typeface="One Little Font"/>
            </a:endParaRPr>
          </a:p>
          <a:p>
            <a:pPr>
              <a:lnSpc>
                <a:spcPts val="4899"/>
              </a:lnSpc>
              <a:spcBef>
                <a:spcPct val="0"/>
              </a:spcBef>
            </a:pPr>
            <a:r>
              <a:rPr lang="en-US" sz="4400" dirty="0">
                <a:solidFill>
                  <a:schemeClr val="tx1">
                    <a:lumMod val="65000"/>
                    <a:lumOff val="35000"/>
                  </a:schemeClr>
                </a:solidFill>
                <a:latin typeface="One Little Font"/>
                <a:ea typeface="One Little Font"/>
                <a:cs typeface="One Little Font"/>
                <a:sym typeface="One Little Font"/>
              </a:rPr>
              <a:t>Encourage them to:</a:t>
            </a:r>
          </a:p>
          <a:p>
            <a:pPr>
              <a:lnSpc>
                <a:spcPts val="4899"/>
              </a:lnSpc>
              <a:spcBef>
                <a:spcPct val="0"/>
              </a:spcBef>
            </a:pPr>
            <a:r>
              <a:rPr lang="en-US" sz="4400" dirty="0">
                <a:solidFill>
                  <a:schemeClr val="tx1">
                    <a:lumMod val="65000"/>
                    <a:lumOff val="35000"/>
                  </a:schemeClr>
                </a:solidFill>
                <a:latin typeface="One Little Font"/>
                <a:ea typeface="One Little Font"/>
                <a:cs typeface="One Little Font"/>
                <a:sym typeface="One Little Font"/>
              </a:rPr>
              <a:t>Make a list of their current worries</a:t>
            </a:r>
          </a:p>
          <a:p>
            <a:pPr>
              <a:lnSpc>
                <a:spcPts val="4899"/>
              </a:lnSpc>
              <a:spcBef>
                <a:spcPct val="0"/>
              </a:spcBef>
            </a:pPr>
            <a:r>
              <a:rPr lang="en-US" sz="4400" dirty="0">
                <a:solidFill>
                  <a:schemeClr val="tx1">
                    <a:lumMod val="65000"/>
                    <a:lumOff val="35000"/>
                  </a:schemeClr>
                </a:solidFill>
                <a:latin typeface="One Little Font"/>
                <a:ea typeface="One Little Font"/>
                <a:cs typeface="One Little Font"/>
                <a:sym typeface="One Little Font"/>
              </a:rPr>
              <a:t>Draw yourself in the middle</a:t>
            </a:r>
          </a:p>
          <a:p>
            <a:pPr>
              <a:lnSpc>
                <a:spcPts val="4899"/>
              </a:lnSpc>
              <a:spcBef>
                <a:spcPct val="0"/>
              </a:spcBef>
            </a:pPr>
            <a:r>
              <a:rPr lang="en-US" sz="4400" dirty="0">
                <a:solidFill>
                  <a:schemeClr val="tx1">
                    <a:lumMod val="65000"/>
                    <a:lumOff val="35000"/>
                  </a:schemeClr>
                </a:solidFill>
                <a:latin typeface="One Little Font"/>
                <a:ea typeface="One Little Font"/>
                <a:cs typeface="One Little Font"/>
                <a:sym typeface="One Little Font"/>
              </a:rPr>
              <a:t>On the inside write all the things they can control</a:t>
            </a:r>
          </a:p>
          <a:p>
            <a:pPr>
              <a:lnSpc>
                <a:spcPts val="4899"/>
              </a:lnSpc>
              <a:spcBef>
                <a:spcPct val="0"/>
              </a:spcBef>
            </a:pPr>
            <a:r>
              <a:rPr lang="en-US" sz="4400" dirty="0">
                <a:solidFill>
                  <a:schemeClr val="tx1">
                    <a:lumMod val="65000"/>
                    <a:lumOff val="35000"/>
                  </a:schemeClr>
                </a:solidFill>
                <a:latin typeface="One Little Font"/>
                <a:ea typeface="One Little Font"/>
                <a:cs typeface="One Little Font"/>
                <a:sym typeface="One Little Font"/>
              </a:rPr>
              <a:t>On the outside put all the things they can’t control</a:t>
            </a:r>
          </a:p>
          <a:p>
            <a:pPr>
              <a:lnSpc>
                <a:spcPts val="4899"/>
              </a:lnSpc>
              <a:spcBef>
                <a:spcPct val="0"/>
              </a:spcBef>
            </a:pPr>
            <a:r>
              <a:rPr lang="en-US" sz="4400" dirty="0">
                <a:solidFill>
                  <a:schemeClr val="tx1">
                    <a:lumMod val="65000"/>
                    <a:lumOff val="35000"/>
                  </a:schemeClr>
                </a:solidFill>
                <a:latin typeface="One Little Font"/>
                <a:ea typeface="One Little Font"/>
                <a:cs typeface="One Little Font"/>
                <a:sym typeface="One Little Font"/>
              </a:rPr>
              <a:t>Focus and dedicate your time and energy on the things you can control </a:t>
            </a:r>
          </a:p>
        </p:txBody>
      </p:sp>
      <p:pic>
        <p:nvPicPr>
          <p:cNvPr id="6" name="Picture 5" descr="Diagram&#10;&#10;Description automatically generated">
            <a:extLst>
              <a:ext uri="{FF2B5EF4-FFF2-40B4-BE49-F238E27FC236}">
                <a16:creationId xmlns:a16="http://schemas.microsoft.com/office/drawing/2014/main" id="{E6F92183-F9AF-C442-AABE-6DA7473B67F8}"/>
              </a:ext>
            </a:extLst>
          </p:cNvPr>
          <p:cNvPicPr>
            <a:picLocks noChangeAspect="1"/>
          </p:cNvPicPr>
          <p:nvPr/>
        </p:nvPicPr>
        <p:blipFill>
          <a:blip r:embed="rId2"/>
          <a:stretch>
            <a:fillRect/>
          </a:stretch>
        </p:blipFill>
        <p:spPr>
          <a:xfrm>
            <a:off x="9982200" y="2871651"/>
            <a:ext cx="7555879" cy="6961323"/>
          </a:xfrm>
          <a:prstGeom prst="rect">
            <a:avLst/>
          </a:prstGeom>
        </p:spPr>
      </p:pic>
      <p:pic>
        <p:nvPicPr>
          <p:cNvPr id="5" name="Picture 4">
            <a:extLst>
              <a:ext uri="{FF2B5EF4-FFF2-40B4-BE49-F238E27FC236}">
                <a16:creationId xmlns:a16="http://schemas.microsoft.com/office/drawing/2014/main" id="{A1B16018-CEEF-8647-ADB2-761ADFBB460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108978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371600" y="57150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Unhelpful thinking styles</a:t>
            </a:r>
          </a:p>
        </p:txBody>
      </p:sp>
      <p:pic>
        <p:nvPicPr>
          <p:cNvPr id="6" name="Picture 5">
            <a:extLst>
              <a:ext uri="{FF2B5EF4-FFF2-40B4-BE49-F238E27FC236}">
                <a16:creationId xmlns:a16="http://schemas.microsoft.com/office/drawing/2014/main" id="{664D4F68-AA6B-2344-B014-C25667EB0125}"/>
              </a:ext>
            </a:extLst>
          </p:cNvPr>
          <p:cNvPicPr/>
          <p:nvPr/>
        </p:nvPicPr>
        <p:blipFill rotWithShape="1">
          <a:blip r:embed="rId2">
            <a:extLst>
              <a:ext uri="{28A0092B-C50C-407E-A947-70E740481C1C}">
                <a14:useLocalDpi xmlns:a14="http://schemas.microsoft.com/office/drawing/2010/main" val="0"/>
              </a:ext>
            </a:extLst>
          </a:blip>
          <a:srcRect r="39758"/>
          <a:stretch/>
        </p:blipFill>
        <p:spPr bwMode="auto">
          <a:xfrm>
            <a:off x="381000" y="2781300"/>
            <a:ext cx="8458200" cy="7070735"/>
          </a:xfrm>
          <a:prstGeom prst="rect">
            <a:avLst/>
          </a:prstGeom>
          <a:ln>
            <a:noFill/>
          </a:ln>
          <a:extLst>
            <a:ext uri="{53640926-AAD7-44D8-BBD7-CCE9431645EC}">
              <a14:shadowObscured xmlns:a14="http://schemas.microsoft.com/office/drawing/2010/main"/>
            </a:ext>
          </a:extLst>
        </p:spPr>
      </p:pic>
      <p:pic>
        <p:nvPicPr>
          <p:cNvPr id="7" name="Picture 2" descr="Twitter 上的 Derek Thomas：&quot;Self doubt and negative thoughts can really hold  us back if we don't get them under control. Try reframing those negative  thoughts and into positives and see how it">
            <a:extLst>
              <a:ext uri="{FF2B5EF4-FFF2-40B4-BE49-F238E27FC236}">
                <a16:creationId xmlns:a16="http://schemas.microsoft.com/office/drawing/2014/main" id="{003B7849-50F9-9644-8943-7ABBE32C86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3600" y="2751909"/>
            <a:ext cx="8015412" cy="707073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C456209-D1C9-F246-86D0-4D9F794E328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1748496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36320" y="522234"/>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Relaxation and mindfulness</a:t>
            </a:r>
          </a:p>
        </p:txBody>
      </p:sp>
      <p:sp>
        <p:nvSpPr>
          <p:cNvPr id="10" name="Freeform 36">
            <a:extLst>
              <a:ext uri="{FF2B5EF4-FFF2-40B4-BE49-F238E27FC236}">
                <a16:creationId xmlns:a16="http://schemas.microsoft.com/office/drawing/2014/main" id="{5DE0DBFF-5F37-8C49-B5FC-CDFC493653AD}"/>
              </a:ext>
            </a:extLst>
          </p:cNvPr>
          <p:cNvSpPr/>
          <p:nvPr/>
        </p:nvSpPr>
        <p:spPr>
          <a:xfrm>
            <a:off x="15544800" y="647700"/>
            <a:ext cx="2438400" cy="3015966"/>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6" name="Freeform 14">
            <a:extLst>
              <a:ext uri="{FF2B5EF4-FFF2-40B4-BE49-F238E27FC236}">
                <a16:creationId xmlns:a16="http://schemas.microsoft.com/office/drawing/2014/main" id="{057F9F4D-94FC-3641-9ED6-1AC2CFB5158E}"/>
              </a:ext>
            </a:extLst>
          </p:cNvPr>
          <p:cNvSpPr/>
          <p:nvPr/>
        </p:nvSpPr>
        <p:spPr>
          <a:xfrm>
            <a:off x="350518" y="934120"/>
            <a:ext cx="2468881" cy="2304379"/>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7" name="Picture 4" descr="My motivation">
            <a:extLst>
              <a:ext uri="{FF2B5EF4-FFF2-40B4-BE49-F238E27FC236}">
                <a16:creationId xmlns:a16="http://schemas.microsoft.com/office/drawing/2014/main" id="{6086F8CF-B7B8-384A-8F24-5F5BA7ED8A8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472" t="2667" r="5568" b="7911"/>
          <a:stretch/>
        </p:blipFill>
        <p:spPr bwMode="auto">
          <a:xfrm>
            <a:off x="838200" y="3520566"/>
            <a:ext cx="4766245" cy="664309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Relaxation Technique: Progressive Muscle Relaxation for Stress with 14  Steps - CBT">
            <a:extLst>
              <a:ext uri="{FF2B5EF4-FFF2-40B4-BE49-F238E27FC236}">
                <a16:creationId xmlns:a16="http://schemas.microsoft.com/office/drawing/2014/main" id="{E2FA3A9F-5F63-5E40-AB35-2C90A9C9F3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10938" y="3663666"/>
            <a:ext cx="6535251" cy="653525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7" descr="Text&#10;&#10;Description automatically generated">
            <a:extLst>
              <a:ext uri="{FF2B5EF4-FFF2-40B4-BE49-F238E27FC236}">
                <a16:creationId xmlns:a16="http://schemas.microsoft.com/office/drawing/2014/main" id="{0618F85D-3391-D249-8975-F864B0BFB1E5}"/>
              </a:ext>
            </a:extLst>
          </p:cNvPr>
          <p:cNvPicPr>
            <a:picLocks noChangeAspect="1"/>
          </p:cNvPicPr>
          <p:nvPr/>
        </p:nvPicPr>
        <p:blipFill>
          <a:blip r:embed="rId6"/>
          <a:stretch>
            <a:fillRect/>
          </a:stretch>
        </p:blipFill>
        <p:spPr>
          <a:xfrm>
            <a:off x="6814277" y="2865948"/>
            <a:ext cx="3448805" cy="3448805"/>
          </a:xfrm>
          <a:prstGeom prst="rect">
            <a:avLst/>
          </a:prstGeom>
        </p:spPr>
      </p:pic>
      <p:pic>
        <p:nvPicPr>
          <p:cNvPr id="13" name="Picture 8" descr="A large body of water&#10;&#10;Description automatically generated">
            <a:extLst>
              <a:ext uri="{FF2B5EF4-FFF2-40B4-BE49-F238E27FC236}">
                <a16:creationId xmlns:a16="http://schemas.microsoft.com/office/drawing/2014/main" id="{DB8A0B9C-047A-8B41-9DC2-3070ABFCF023}"/>
              </a:ext>
            </a:extLst>
          </p:cNvPr>
          <p:cNvPicPr>
            <a:picLocks noChangeAspect="1"/>
          </p:cNvPicPr>
          <p:nvPr/>
        </p:nvPicPr>
        <p:blipFill rotWithShape="1">
          <a:blip r:embed="rId7"/>
          <a:srcRect l="3046" r="7056"/>
          <a:stretch/>
        </p:blipFill>
        <p:spPr>
          <a:xfrm>
            <a:off x="5943600" y="6935611"/>
            <a:ext cx="5190161" cy="3228053"/>
          </a:xfrm>
          <a:prstGeom prst="rect">
            <a:avLst/>
          </a:prstGeom>
        </p:spPr>
      </p:pic>
      <p:pic>
        <p:nvPicPr>
          <p:cNvPr id="11" name="Picture 2" descr="Relaxation Technique: Progressive Muscle Relaxation for Stress with 14  Steps - CBT">
            <a:extLst>
              <a:ext uri="{FF2B5EF4-FFF2-40B4-BE49-F238E27FC236}">
                <a16:creationId xmlns:a16="http://schemas.microsoft.com/office/drawing/2014/main" id="{2F676362-1E0D-E949-92A3-C4CF93AE6F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47949" y="3663666"/>
            <a:ext cx="6535251" cy="653525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ABD96771-3EEC-724E-A50C-BDF4C33327EA}"/>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1689580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66800" y="342900"/>
            <a:ext cx="16230600" cy="3054362"/>
          </a:xfrm>
          <a:prstGeom prst="rect">
            <a:avLst/>
          </a:prstGeom>
        </p:spPr>
        <p:txBody>
          <a:bodyPr lIns="0" tIns="0" rIns="0" bIns="0" rtlCol="0" anchor="t">
            <a:spAutoFit/>
          </a:bodyPr>
          <a:lstStyle/>
          <a:p>
            <a:pPr algn="ctr">
              <a:lnSpc>
                <a:spcPts val="12383"/>
              </a:lnSpc>
            </a:pPr>
            <a:r>
              <a:rPr lang="en-US" sz="6000" dirty="0">
                <a:solidFill>
                  <a:srgbClr val="5E7E8F"/>
                </a:solidFill>
                <a:latin typeface="Bobby Jones Soft"/>
                <a:ea typeface="Bobby Jones Soft"/>
                <a:cs typeface="Bobby Jones Soft"/>
                <a:sym typeface="Bobby Jones Soft"/>
              </a:rPr>
              <a:t>Examples of grounding techniques that can be used in and out of the exam hall</a:t>
            </a:r>
          </a:p>
        </p:txBody>
      </p:sp>
      <p:pic>
        <p:nvPicPr>
          <p:cNvPr id="6" name="Picture 2" descr="Helping Kids Manage Their Worries with These 5 Grounding Exercises">
            <a:extLst>
              <a:ext uri="{FF2B5EF4-FFF2-40B4-BE49-F238E27FC236}">
                <a16:creationId xmlns:a16="http://schemas.microsoft.com/office/drawing/2014/main" id="{07CA5355-B384-A04D-8853-A6DB274AF03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5637" y="3766124"/>
            <a:ext cx="4572000" cy="63410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A2678CF-7C2C-D647-A2AA-5D970923B6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91200" y="3795515"/>
            <a:ext cx="5756831" cy="6341064"/>
          </a:xfrm>
          <a:prstGeom prst="rect">
            <a:avLst/>
          </a:prstGeom>
        </p:spPr>
      </p:pic>
      <p:pic>
        <p:nvPicPr>
          <p:cNvPr id="20" name="Picture 2" descr="Use Rainbow Grounding to Reduce Anxiety | Katie Sammann Psychotherapy">
            <a:extLst>
              <a:ext uri="{FF2B5EF4-FFF2-40B4-BE49-F238E27FC236}">
                <a16:creationId xmlns:a16="http://schemas.microsoft.com/office/drawing/2014/main" id="{5A15C098-93D3-2244-8954-500E3CCA7B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0" y="3766124"/>
            <a:ext cx="5437884" cy="63486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CEFB2F9-C401-024E-95C5-F0C5ACDF8352}"/>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751768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533400" y="35706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Self-soothing</a:t>
            </a:r>
          </a:p>
        </p:txBody>
      </p:sp>
      <p:sp>
        <p:nvSpPr>
          <p:cNvPr id="6" name="Content Placeholder 2">
            <a:extLst>
              <a:ext uri="{FF2B5EF4-FFF2-40B4-BE49-F238E27FC236}">
                <a16:creationId xmlns:a16="http://schemas.microsoft.com/office/drawing/2014/main" id="{E043FED8-E648-9142-AF7B-46D0ED65FFAB}"/>
              </a:ext>
            </a:extLst>
          </p:cNvPr>
          <p:cNvSpPr txBox="1">
            <a:spLocks/>
          </p:cNvSpPr>
          <p:nvPr/>
        </p:nvSpPr>
        <p:spPr>
          <a:xfrm>
            <a:off x="11125200" y="2322145"/>
            <a:ext cx="6094911" cy="7133799"/>
          </a:xfrm>
          <a:prstGeom prst="rect">
            <a:avLst/>
          </a:prstGeom>
          <a:solidFill>
            <a:schemeClr val="bg1"/>
          </a:solidFill>
          <a:ln w="38100">
            <a:solidFill>
              <a:srgbClr val="00BEB9"/>
            </a:solidFill>
            <a:prstDash val="dash"/>
          </a:ln>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a:latin typeface="Calibri"/>
                <a:cs typeface="Calibri"/>
              </a:rPr>
              <a:t> Some ideas:</a:t>
            </a:r>
          </a:p>
          <a:p>
            <a:pPr>
              <a:buFont typeface="Courier New" panose="02070309020205020404" pitchFamily="49" charset="0"/>
              <a:buChar char="o"/>
            </a:pPr>
            <a:r>
              <a:rPr lang="en-US" dirty="0">
                <a:latin typeface="Calibri"/>
                <a:cs typeface="Calibri"/>
              </a:rPr>
              <a:t>Watch TV / Netflix</a:t>
            </a:r>
          </a:p>
          <a:p>
            <a:pPr>
              <a:buFont typeface="Courier New" panose="02070309020205020404" pitchFamily="49" charset="0"/>
              <a:buChar char="o"/>
            </a:pPr>
            <a:r>
              <a:rPr lang="en-US" dirty="0">
                <a:latin typeface="Calibri"/>
                <a:cs typeface="Calibri"/>
              </a:rPr>
              <a:t>Having a relaxing bubble bath</a:t>
            </a:r>
          </a:p>
          <a:p>
            <a:pPr>
              <a:buFont typeface="Courier New" panose="02070309020205020404" pitchFamily="49" charset="0"/>
              <a:buChar char="o"/>
            </a:pPr>
            <a:r>
              <a:rPr lang="en-US" dirty="0">
                <a:latin typeface="Calibri"/>
                <a:cs typeface="Calibri"/>
              </a:rPr>
              <a:t>Listening to music</a:t>
            </a:r>
          </a:p>
          <a:p>
            <a:pPr>
              <a:buFont typeface="Courier New" panose="02070309020205020404" pitchFamily="49" charset="0"/>
              <a:buChar char="o"/>
            </a:pPr>
            <a:r>
              <a:rPr lang="en-US" dirty="0">
                <a:latin typeface="Calibri"/>
                <a:cs typeface="Calibri"/>
              </a:rPr>
              <a:t>Spending time with friends</a:t>
            </a:r>
          </a:p>
          <a:p>
            <a:pPr>
              <a:buFont typeface="Courier New" panose="02070309020205020404" pitchFamily="49" charset="0"/>
              <a:buChar char="o"/>
            </a:pPr>
            <a:r>
              <a:rPr lang="en-US" dirty="0">
                <a:latin typeface="Calibri"/>
                <a:cs typeface="Calibri"/>
              </a:rPr>
              <a:t>Shopping</a:t>
            </a:r>
          </a:p>
          <a:p>
            <a:pPr>
              <a:buFont typeface="Courier New" panose="02070309020205020404" pitchFamily="49" charset="0"/>
              <a:buChar char="o"/>
            </a:pPr>
            <a:r>
              <a:rPr lang="en-US" dirty="0">
                <a:latin typeface="Calibri"/>
                <a:cs typeface="Calibri"/>
              </a:rPr>
              <a:t>Painting nails / face mask</a:t>
            </a:r>
          </a:p>
          <a:p>
            <a:pPr>
              <a:buFont typeface="Courier New" panose="02070309020205020404" pitchFamily="49" charset="0"/>
              <a:buChar char="o"/>
            </a:pPr>
            <a:r>
              <a:rPr lang="en-US" dirty="0">
                <a:latin typeface="Calibri"/>
                <a:cs typeface="Calibri"/>
              </a:rPr>
              <a:t>Baking</a:t>
            </a:r>
          </a:p>
          <a:p>
            <a:pPr>
              <a:buFont typeface="Courier New" panose="02070309020205020404" pitchFamily="49" charset="0"/>
              <a:buChar char="o"/>
            </a:pPr>
            <a:r>
              <a:rPr lang="en-US" dirty="0">
                <a:latin typeface="Calibri"/>
                <a:cs typeface="Calibri"/>
              </a:rPr>
              <a:t>Doing something practical (e.g. going for a walk)</a:t>
            </a:r>
          </a:p>
          <a:p>
            <a:pPr>
              <a:buFont typeface="Courier New" panose="02070309020205020404" pitchFamily="49" charset="0"/>
              <a:buChar char="o"/>
            </a:pPr>
            <a:r>
              <a:rPr lang="en-US" dirty="0">
                <a:latin typeface="Calibri"/>
                <a:cs typeface="Calibri"/>
              </a:rPr>
              <a:t>Play football</a:t>
            </a:r>
          </a:p>
          <a:p>
            <a:pPr>
              <a:buFont typeface="Courier New" panose="02070309020205020404" pitchFamily="49" charset="0"/>
              <a:buChar char="o"/>
            </a:pPr>
            <a:r>
              <a:rPr lang="en-US" dirty="0">
                <a:latin typeface="Calibri"/>
                <a:cs typeface="Calibri"/>
              </a:rPr>
              <a:t>Playing on PlayStation / Xbox</a:t>
            </a:r>
          </a:p>
          <a:p>
            <a:endParaRPr lang="en-GB" dirty="0"/>
          </a:p>
        </p:txBody>
      </p:sp>
      <p:pic>
        <p:nvPicPr>
          <p:cNvPr id="7" name="Picture 4" descr="A close up of a sign&#10;&#10;Description automatically generated">
            <a:extLst>
              <a:ext uri="{FF2B5EF4-FFF2-40B4-BE49-F238E27FC236}">
                <a16:creationId xmlns:a16="http://schemas.microsoft.com/office/drawing/2014/main" id="{225A65B7-D5B6-3F4E-B60F-EA6C858A2E10}"/>
              </a:ext>
            </a:extLst>
          </p:cNvPr>
          <p:cNvPicPr>
            <a:picLocks noChangeAspect="1"/>
          </p:cNvPicPr>
          <p:nvPr/>
        </p:nvPicPr>
        <p:blipFill>
          <a:blip r:embed="rId2"/>
          <a:stretch>
            <a:fillRect/>
          </a:stretch>
        </p:blipFill>
        <p:spPr>
          <a:xfrm>
            <a:off x="2393280" y="6394233"/>
            <a:ext cx="2971800" cy="3017477"/>
          </a:xfrm>
          <a:prstGeom prst="rect">
            <a:avLst/>
          </a:prstGeom>
        </p:spPr>
      </p:pic>
      <p:pic>
        <p:nvPicPr>
          <p:cNvPr id="9" name="Picture 8">
            <a:extLst>
              <a:ext uri="{FF2B5EF4-FFF2-40B4-BE49-F238E27FC236}">
                <a16:creationId xmlns:a16="http://schemas.microsoft.com/office/drawing/2014/main" id="{581AF41F-C78F-394C-928C-405CD13765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7754"/>
          <a:stretch/>
        </p:blipFill>
        <p:spPr>
          <a:xfrm>
            <a:off x="6291020" y="6093323"/>
            <a:ext cx="4419600" cy="3318387"/>
          </a:xfrm>
          <a:prstGeom prst="rect">
            <a:avLst/>
          </a:prstGeom>
        </p:spPr>
      </p:pic>
      <p:pic>
        <p:nvPicPr>
          <p:cNvPr id="12" name="Picture 11">
            <a:extLst>
              <a:ext uri="{FF2B5EF4-FFF2-40B4-BE49-F238E27FC236}">
                <a16:creationId xmlns:a16="http://schemas.microsoft.com/office/drawing/2014/main" id="{D0BE0A75-2E7D-B94F-AE0A-B0DB1E9635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19620" y="2284045"/>
            <a:ext cx="4976420" cy="2807213"/>
          </a:xfrm>
          <a:prstGeom prst="rect">
            <a:avLst/>
          </a:prstGeom>
        </p:spPr>
      </p:pic>
      <p:pic>
        <p:nvPicPr>
          <p:cNvPr id="13" name="Picture 12">
            <a:extLst>
              <a:ext uri="{FF2B5EF4-FFF2-40B4-BE49-F238E27FC236}">
                <a16:creationId xmlns:a16="http://schemas.microsoft.com/office/drawing/2014/main" id="{826DA57D-4B55-5047-8BB6-CA7DEF4872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200" y="2898043"/>
            <a:ext cx="3191892" cy="2779999"/>
          </a:xfrm>
          <a:prstGeom prst="rect">
            <a:avLst/>
          </a:prstGeom>
        </p:spPr>
      </p:pic>
      <p:pic>
        <p:nvPicPr>
          <p:cNvPr id="8" name="Picture 7">
            <a:extLst>
              <a:ext uri="{FF2B5EF4-FFF2-40B4-BE49-F238E27FC236}">
                <a16:creationId xmlns:a16="http://schemas.microsoft.com/office/drawing/2014/main" id="{CE24E813-3F5B-504F-84D9-6B9E54C1CC36}"/>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1655649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pic>
        <p:nvPicPr>
          <p:cNvPr id="9" name="Picture Placeholder 4">
            <a:extLst>
              <a:ext uri="{FF2B5EF4-FFF2-40B4-BE49-F238E27FC236}">
                <a16:creationId xmlns:a16="http://schemas.microsoft.com/office/drawing/2014/main" id="{66BD970D-E8F9-1548-8128-38CD30CC1D1E}"/>
              </a:ext>
            </a:extLst>
          </p:cNvPr>
          <p:cNvPicPr>
            <a:picLocks noChangeAspect="1"/>
          </p:cNvPicPr>
          <p:nvPr/>
        </p:nvPicPr>
        <p:blipFill rotWithShape="1">
          <a:blip r:embed="rId2"/>
          <a:srcRect l="11369" t="1074" r="9385" b="1074"/>
          <a:stretch/>
        </p:blipFill>
        <p:spPr>
          <a:xfrm>
            <a:off x="155047" y="140732"/>
            <a:ext cx="2359553" cy="2350559"/>
          </a:xfrm>
          <a:prstGeom prst="rect">
            <a:avLst/>
          </a:prstGeom>
        </p:spPr>
      </p:pic>
      <p:sp>
        <p:nvSpPr>
          <p:cNvPr id="2" name="TextBox 2"/>
          <p:cNvSpPr txBox="1"/>
          <p:nvPr/>
        </p:nvSpPr>
        <p:spPr>
          <a:xfrm>
            <a:off x="1371600" y="1649343"/>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Physical Health: diet and hydration</a:t>
            </a:r>
          </a:p>
        </p:txBody>
      </p:sp>
      <p:sp>
        <p:nvSpPr>
          <p:cNvPr id="8" name="TextBox 8"/>
          <p:cNvSpPr txBox="1"/>
          <p:nvPr/>
        </p:nvSpPr>
        <p:spPr>
          <a:xfrm>
            <a:off x="4114800" y="4100454"/>
            <a:ext cx="13258800" cy="5077672"/>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Eat a balanced healthy diet </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Where possible, involve your child in shopping for food and encourage them to choose some health snacks </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Stay hydrated – drink lots of water throughout the day!</a:t>
            </a:r>
          </a:p>
        </p:txBody>
      </p:sp>
      <p:sp>
        <p:nvSpPr>
          <p:cNvPr id="10" name="Freeform 36">
            <a:extLst>
              <a:ext uri="{FF2B5EF4-FFF2-40B4-BE49-F238E27FC236}">
                <a16:creationId xmlns:a16="http://schemas.microsoft.com/office/drawing/2014/main" id="{5DE0DBFF-5F37-8C49-B5FC-CDFC493653AD}"/>
              </a:ext>
            </a:extLst>
          </p:cNvPr>
          <p:cNvSpPr/>
          <p:nvPr/>
        </p:nvSpPr>
        <p:spPr>
          <a:xfrm>
            <a:off x="16052800" y="7800205"/>
            <a:ext cx="1553608" cy="2061179"/>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14">
            <a:extLst>
              <a:ext uri="{FF2B5EF4-FFF2-40B4-BE49-F238E27FC236}">
                <a16:creationId xmlns:a16="http://schemas.microsoft.com/office/drawing/2014/main" id="{3EF365B2-A9D8-1046-AF1E-45F23A943FB1}"/>
              </a:ext>
            </a:extLst>
          </p:cNvPr>
          <p:cNvSpPr/>
          <p:nvPr/>
        </p:nvSpPr>
        <p:spPr>
          <a:xfrm>
            <a:off x="15489792" y="421778"/>
            <a:ext cx="2091216" cy="2004954"/>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pic>
        <p:nvPicPr>
          <p:cNvPr id="12" name="Picture 11" descr="How to Stay Hydrated All Day? » FirstSportz">
            <a:extLst>
              <a:ext uri="{FF2B5EF4-FFF2-40B4-BE49-F238E27FC236}">
                <a16:creationId xmlns:a16="http://schemas.microsoft.com/office/drawing/2014/main" id="{3A89545D-1588-6A4E-94D4-6095C3C3B90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3592" y="7800205"/>
            <a:ext cx="3710390" cy="208709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F5EA434E-BA9A-9D4B-B0C8-C451083C084A}"/>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2243982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par>
                                <p:cTn id="8" presetID="21"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pic>
        <p:nvPicPr>
          <p:cNvPr id="11" name="Picture 10" descr="Dog in sleep mask">
            <a:extLst>
              <a:ext uri="{FF2B5EF4-FFF2-40B4-BE49-F238E27FC236}">
                <a16:creationId xmlns:a16="http://schemas.microsoft.com/office/drawing/2014/main" id="{8641E012-48A1-E745-9B41-8BD409D6697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014" r="12220"/>
          <a:stretch/>
        </p:blipFill>
        <p:spPr>
          <a:xfrm>
            <a:off x="859316" y="6904020"/>
            <a:ext cx="3124200" cy="3028818"/>
          </a:xfrm>
          <a:prstGeom prst="rect">
            <a:avLst/>
          </a:prstGeom>
        </p:spPr>
      </p:pic>
      <p:sp>
        <p:nvSpPr>
          <p:cNvPr id="2" name="TextBox 2"/>
          <p:cNvSpPr txBox="1"/>
          <p:nvPr/>
        </p:nvSpPr>
        <p:spPr>
          <a:xfrm>
            <a:off x="1375808" y="631317"/>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Physical Health: sleep</a:t>
            </a:r>
          </a:p>
        </p:txBody>
      </p:sp>
      <p:sp>
        <p:nvSpPr>
          <p:cNvPr id="8" name="TextBox 8"/>
          <p:cNvSpPr txBox="1"/>
          <p:nvPr/>
        </p:nvSpPr>
        <p:spPr>
          <a:xfrm>
            <a:off x="2861708" y="2933700"/>
            <a:ext cx="13258800" cy="5077672"/>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Most children/teenagers need 8 to 10 hours’ sleep a night.</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Time to wind down before bed is important.</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A good night’s sleep will benefit your child mote than late night information </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p:txBody>
      </p:sp>
      <p:sp>
        <p:nvSpPr>
          <p:cNvPr id="6" name="Freeform 14">
            <a:extLst>
              <a:ext uri="{FF2B5EF4-FFF2-40B4-BE49-F238E27FC236}">
                <a16:creationId xmlns:a16="http://schemas.microsoft.com/office/drawing/2014/main" id="{3EF365B2-A9D8-1046-AF1E-45F23A943FB1}"/>
              </a:ext>
            </a:extLst>
          </p:cNvPr>
          <p:cNvSpPr/>
          <p:nvPr/>
        </p:nvSpPr>
        <p:spPr>
          <a:xfrm>
            <a:off x="330200" y="90546"/>
            <a:ext cx="2091216" cy="2004954"/>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13" name="Picture 4" descr="10 sleep tips for the assessment period | Students - UCL – University  College London">
            <a:extLst>
              <a:ext uri="{FF2B5EF4-FFF2-40B4-BE49-F238E27FC236}">
                <a16:creationId xmlns:a16="http://schemas.microsoft.com/office/drawing/2014/main" id="{68BC47F5-819F-4B40-88E4-403AD0C7840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579" r="13067"/>
          <a:stretch/>
        </p:blipFill>
        <p:spPr bwMode="auto">
          <a:xfrm>
            <a:off x="13519185" y="7181138"/>
            <a:ext cx="3262811" cy="2506662"/>
          </a:xfrm>
          <a:prstGeom prst="rect">
            <a:avLst/>
          </a:prstGeom>
          <a:noFill/>
          <a:extLst>
            <a:ext uri="{909E8E84-426E-40DD-AFC4-6F175D3DCCD1}">
              <a14:hiddenFill xmlns:a14="http://schemas.microsoft.com/office/drawing/2010/main">
                <a:solidFill>
                  <a:srgbClr val="FFFFFF"/>
                </a:solidFill>
              </a14:hiddenFill>
            </a:ext>
          </a:extLst>
        </p:spPr>
      </p:pic>
      <p:sp>
        <p:nvSpPr>
          <p:cNvPr id="14" name="Freeform 9">
            <a:extLst>
              <a:ext uri="{FF2B5EF4-FFF2-40B4-BE49-F238E27FC236}">
                <a16:creationId xmlns:a16="http://schemas.microsoft.com/office/drawing/2014/main" id="{D1318C2E-BD2F-0D43-868E-44EACEFF07EB}"/>
              </a:ext>
            </a:extLst>
          </p:cNvPr>
          <p:cNvSpPr/>
          <p:nvPr/>
        </p:nvSpPr>
        <p:spPr>
          <a:xfrm>
            <a:off x="15975002" y="669417"/>
            <a:ext cx="1613988" cy="2004954"/>
          </a:xfrm>
          <a:custGeom>
            <a:avLst/>
            <a:gdLst/>
            <a:ahLst/>
            <a:cxnLst/>
            <a:rect l="l" t="t" r="r" b="b"/>
            <a:pathLst>
              <a:path w="1613988" h="2004954">
                <a:moveTo>
                  <a:pt x="0" y="0"/>
                </a:moveTo>
                <a:lnTo>
                  <a:pt x="1613987" y="0"/>
                </a:lnTo>
                <a:lnTo>
                  <a:pt x="1613987" y="2004954"/>
                </a:lnTo>
                <a:lnTo>
                  <a:pt x="0" y="200495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pic>
        <p:nvPicPr>
          <p:cNvPr id="15" name="Picture 14">
            <a:extLst>
              <a:ext uri="{FF2B5EF4-FFF2-40B4-BE49-F238E27FC236}">
                <a16:creationId xmlns:a16="http://schemas.microsoft.com/office/drawing/2014/main" id="{61E6394C-4171-F44E-95DA-9B5E6107380E}"/>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3070951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375808" y="631317"/>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Physical Health: exercise</a:t>
            </a:r>
          </a:p>
        </p:txBody>
      </p:sp>
      <p:sp>
        <p:nvSpPr>
          <p:cNvPr id="6" name="Freeform 14">
            <a:extLst>
              <a:ext uri="{FF2B5EF4-FFF2-40B4-BE49-F238E27FC236}">
                <a16:creationId xmlns:a16="http://schemas.microsoft.com/office/drawing/2014/main" id="{3EF365B2-A9D8-1046-AF1E-45F23A943FB1}"/>
              </a:ext>
            </a:extLst>
          </p:cNvPr>
          <p:cNvSpPr/>
          <p:nvPr/>
        </p:nvSpPr>
        <p:spPr>
          <a:xfrm>
            <a:off x="330200" y="90546"/>
            <a:ext cx="2091216" cy="2004954"/>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Freeform 9">
            <a:extLst>
              <a:ext uri="{FF2B5EF4-FFF2-40B4-BE49-F238E27FC236}">
                <a16:creationId xmlns:a16="http://schemas.microsoft.com/office/drawing/2014/main" id="{D1318C2E-BD2F-0D43-868E-44EACEFF07EB}"/>
              </a:ext>
            </a:extLst>
          </p:cNvPr>
          <p:cNvSpPr/>
          <p:nvPr/>
        </p:nvSpPr>
        <p:spPr>
          <a:xfrm>
            <a:off x="15975002" y="669417"/>
            <a:ext cx="1613988" cy="2004954"/>
          </a:xfrm>
          <a:custGeom>
            <a:avLst/>
            <a:gdLst/>
            <a:ahLst/>
            <a:cxnLst/>
            <a:rect l="l" t="t" r="r" b="b"/>
            <a:pathLst>
              <a:path w="1613988" h="2004954">
                <a:moveTo>
                  <a:pt x="0" y="0"/>
                </a:moveTo>
                <a:lnTo>
                  <a:pt x="1613987" y="0"/>
                </a:lnTo>
                <a:lnTo>
                  <a:pt x="1613987" y="2004954"/>
                </a:lnTo>
                <a:lnTo>
                  <a:pt x="0" y="200495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15" name="Picture 14">
            <a:extLst>
              <a:ext uri="{FF2B5EF4-FFF2-40B4-BE49-F238E27FC236}">
                <a16:creationId xmlns:a16="http://schemas.microsoft.com/office/drawing/2014/main" id="{61E6394C-4171-F44E-95DA-9B5E6107380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pic>
        <p:nvPicPr>
          <p:cNvPr id="9" name="Picture 2" descr="Why Some People Sweat Less When They Work Out | Everyday Health">
            <a:extLst>
              <a:ext uri="{FF2B5EF4-FFF2-40B4-BE49-F238E27FC236}">
                <a16:creationId xmlns:a16="http://schemas.microsoft.com/office/drawing/2014/main" id="{CFDBA75E-D4FC-2848-B884-AA1C46C23A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8425303"/>
            <a:ext cx="3048556" cy="171428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8">
            <a:extLst>
              <a:ext uri="{FF2B5EF4-FFF2-40B4-BE49-F238E27FC236}">
                <a16:creationId xmlns:a16="http://schemas.microsoft.com/office/drawing/2014/main" id="{E63CC5AD-2671-434C-A850-55BCDD497588}"/>
              </a:ext>
            </a:extLst>
          </p:cNvPr>
          <p:cNvSpPr txBox="1"/>
          <p:nvPr/>
        </p:nvSpPr>
        <p:spPr>
          <a:xfrm>
            <a:off x="2223010" y="2618242"/>
            <a:ext cx="15379190" cy="6962804"/>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There are many benefits to exercise.</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Exercise can help to clear the mind and relieve stress.</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Encourage your child to exercise regularly throughout the week in a way that they find helpful.</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Some people find that exercising with others can be particularly helpful for example taking part in a team sport or meeting with friends to go for a walk.</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p:txBody>
      </p:sp>
    </p:spTree>
    <p:extLst>
      <p:ext uri="{BB962C8B-B14F-4D97-AF65-F5344CB8AC3E}">
        <p14:creationId xmlns:p14="http://schemas.microsoft.com/office/powerpoint/2010/main" val="2710873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433032" y="901702"/>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Be flexible </a:t>
            </a:r>
          </a:p>
        </p:txBody>
      </p:sp>
      <p:sp>
        <p:nvSpPr>
          <p:cNvPr id="6" name="Freeform 14">
            <a:extLst>
              <a:ext uri="{FF2B5EF4-FFF2-40B4-BE49-F238E27FC236}">
                <a16:creationId xmlns:a16="http://schemas.microsoft.com/office/drawing/2014/main" id="{3EF365B2-A9D8-1046-AF1E-45F23A943FB1}"/>
              </a:ext>
            </a:extLst>
          </p:cNvPr>
          <p:cNvSpPr/>
          <p:nvPr/>
        </p:nvSpPr>
        <p:spPr>
          <a:xfrm>
            <a:off x="330200" y="90546"/>
            <a:ext cx="2091216" cy="2004954"/>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Freeform 9">
            <a:extLst>
              <a:ext uri="{FF2B5EF4-FFF2-40B4-BE49-F238E27FC236}">
                <a16:creationId xmlns:a16="http://schemas.microsoft.com/office/drawing/2014/main" id="{D1318C2E-BD2F-0D43-868E-44EACEFF07EB}"/>
              </a:ext>
            </a:extLst>
          </p:cNvPr>
          <p:cNvSpPr/>
          <p:nvPr/>
        </p:nvSpPr>
        <p:spPr>
          <a:xfrm>
            <a:off x="15823656" y="360931"/>
            <a:ext cx="1613988" cy="2004954"/>
          </a:xfrm>
          <a:custGeom>
            <a:avLst/>
            <a:gdLst/>
            <a:ahLst/>
            <a:cxnLst/>
            <a:rect l="l" t="t" r="r" b="b"/>
            <a:pathLst>
              <a:path w="1613988" h="2004954">
                <a:moveTo>
                  <a:pt x="0" y="0"/>
                </a:moveTo>
                <a:lnTo>
                  <a:pt x="1613987" y="0"/>
                </a:lnTo>
                <a:lnTo>
                  <a:pt x="1613987" y="2004954"/>
                </a:lnTo>
                <a:lnTo>
                  <a:pt x="0" y="200495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15" name="Picture 14">
            <a:extLst>
              <a:ext uri="{FF2B5EF4-FFF2-40B4-BE49-F238E27FC236}">
                <a16:creationId xmlns:a16="http://schemas.microsoft.com/office/drawing/2014/main" id="{61E6394C-4171-F44E-95DA-9B5E6107380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pic>
        <p:nvPicPr>
          <p:cNvPr id="4" name="Picture 3">
            <a:extLst>
              <a:ext uri="{FF2B5EF4-FFF2-40B4-BE49-F238E27FC236}">
                <a16:creationId xmlns:a16="http://schemas.microsoft.com/office/drawing/2014/main" id="{129C6374-FD81-9241-A467-39957226B4A6}"/>
              </a:ext>
            </a:extLst>
          </p:cNvPr>
          <p:cNvPicPr>
            <a:picLocks noChangeAspect="1"/>
          </p:cNvPicPr>
          <p:nvPr/>
        </p:nvPicPr>
        <p:blipFill>
          <a:blip r:embed="rId5"/>
          <a:stretch>
            <a:fillRect/>
          </a:stretch>
        </p:blipFill>
        <p:spPr>
          <a:xfrm>
            <a:off x="228600" y="3390900"/>
            <a:ext cx="9182247" cy="5169605"/>
          </a:xfrm>
          <a:prstGeom prst="rect">
            <a:avLst/>
          </a:prstGeom>
        </p:spPr>
      </p:pic>
      <p:sp>
        <p:nvSpPr>
          <p:cNvPr id="11" name="TextBox 8">
            <a:extLst>
              <a:ext uri="{FF2B5EF4-FFF2-40B4-BE49-F238E27FC236}">
                <a16:creationId xmlns:a16="http://schemas.microsoft.com/office/drawing/2014/main" id="{3EBF31C2-073D-6746-A534-B7F72016A0FB}"/>
              </a:ext>
            </a:extLst>
          </p:cNvPr>
          <p:cNvSpPr txBox="1"/>
          <p:nvPr/>
        </p:nvSpPr>
        <p:spPr>
          <a:xfrm>
            <a:off x="9511792" y="4152900"/>
            <a:ext cx="8776208" cy="3192541"/>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Try and be flexible around exam time</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Staying calm yourself can help</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Remember: exam don’t last forever </a:t>
            </a:r>
          </a:p>
        </p:txBody>
      </p:sp>
    </p:spTree>
    <p:extLst>
      <p:ext uri="{BB962C8B-B14F-4D97-AF65-F5344CB8AC3E}">
        <p14:creationId xmlns:p14="http://schemas.microsoft.com/office/powerpoint/2010/main" val="8907508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425450" y="170671"/>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Do not add the pressure </a:t>
            </a:r>
          </a:p>
        </p:txBody>
      </p:sp>
      <p:sp>
        <p:nvSpPr>
          <p:cNvPr id="6" name="Freeform 14">
            <a:extLst>
              <a:ext uri="{FF2B5EF4-FFF2-40B4-BE49-F238E27FC236}">
                <a16:creationId xmlns:a16="http://schemas.microsoft.com/office/drawing/2014/main" id="{3EF365B2-A9D8-1046-AF1E-45F23A943FB1}"/>
              </a:ext>
            </a:extLst>
          </p:cNvPr>
          <p:cNvSpPr/>
          <p:nvPr/>
        </p:nvSpPr>
        <p:spPr>
          <a:xfrm>
            <a:off x="330200" y="90546"/>
            <a:ext cx="1955800" cy="1544308"/>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Freeform 9">
            <a:extLst>
              <a:ext uri="{FF2B5EF4-FFF2-40B4-BE49-F238E27FC236}">
                <a16:creationId xmlns:a16="http://schemas.microsoft.com/office/drawing/2014/main" id="{D1318C2E-BD2F-0D43-868E-44EACEFF07EB}"/>
              </a:ext>
            </a:extLst>
          </p:cNvPr>
          <p:cNvSpPr/>
          <p:nvPr/>
        </p:nvSpPr>
        <p:spPr>
          <a:xfrm>
            <a:off x="16395156" y="176000"/>
            <a:ext cx="1207044" cy="1409473"/>
          </a:xfrm>
          <a:custGeom>
            <a:avLst/>
            <a:gdLst/>
            <a:ahLst/>
            <a:cxnLst/>
            <a:rect l="l" t="t" r="r" b="b"/>
            <a:pathLst>
              <a:path w="1613988" h="2004954">
                <a:moveTo>
                  <a:pt x="0" y="0"/>
                </a:moveTo>
                <a:lnTo>
                  <a:pt x="1613987" y="0"/>
                </a:lnTo>
                <a:lnTo>
                  <a:pt x="1613987" y="2004954"/>
                </a:lnTo>
                <a:lnTo>
                  <a:pt x="0" y="200495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15" name="Picture 14">
            <a:extLst>
              <a:ext uri="{FF2B5EF4-FFF2-40B4-BE49-F238E27FC236}">
                <a16:creationId xmlns:a16="http://schemas.microsoft.com/office/drawing/2014/main" id="{61E6394C-4171-F44E-95DA-9B5E6107380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
        <p:nvSpPr>
          <p:cNvPr id="9" name="TextBox 8">
            <a:extLst>
              <a:ext uri="{FF2B5EF4-FFF2-40B4-BE49-F238E27FC236}">
                <a16:creationId xmlns:a16="http://schemas.microsoft.com/office/drawing/2014/main" id="{249EFA44-DB62-4C48-8A7D-CBB5374B4AD7}"/>
              </a:ext>
            </a:extLst>
          </p:cNvPr>
          <p:cNvSpPr txBox="1"/>
          <p:nvPr/>
        </p:nvSpPr>
        <p:spPr>
          <a:xfrm>
            <a:off x="1308100" y="1643914"/>
            <a:ext cx="12629896" cy="8797280"/>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Listen to your child</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Give them support and avoid criticism</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Before the test or exam, be reassuring and positive</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Failing isn’t the end of the world!</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Encourage your child to talk to you about the exam – talk about what went well and try not to dwell on the questions they found difficult. </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Try to move onto thinking about the next test rather than dwelling on things that can ‘t be changed.</a:t>
            </a:r>
          </a:p>
        </p:txBody>
      </p:sp>
      <p:pic>
        <p:nvPicPr>
          <p:cNvPr id="10" name="Picture 2" descr="If plan A didn't work, the alphabet has many more letters. Don't give up.  Never quit. Persistence. Persistent. Persevere. Perseverance. Willpower.  Determined. Determination. Self motivation. Chasing dreams. Follow your  dreams. Motivation quotes.">
            <a:extLst>
              <a:ext uri="{FF2B5EF4-FFF2-40B4-BE49-F238E27FC236}">
                <a16:creationId xmlns:a16="http://schemas.microsoft.com/office/drawing/2014/main" id="{E449D460-3341-CE49-9D87-C9F9043CA77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5833" t="17870" r="27639" b="21019"/>
          <a:stretch/>
        </p:blipFill>
        <p:spPr bwMode="auto">
          <a:xfrm>
            <a:off x="13912596" y="2259075"/>
            <a:ext cx="3581878" cy="352841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 descr="A picture containing graphical user interface&#10;&#10;Description automatically generated">
            <a:extLst>
              <a:ext uri="{FF2B5EF4-FFF2-40B4-BE49-F238E27FC236}">
                <a16:creationId xmlns:a16="http://schemas.microsoft.com/office/drawing/2014/main" id="{CE4552BD-84ED-7448-B7A8-7372F6EB0D94}"/>
              </a:ext>
            </a:extLst>
          </p:cNvPr>
          <p:cNvPicPr>
            <a:picLocks noChangeAspect="1"/>
          </p:cNvPicPr>
          <p:nvPr/>
        </p:nvPicPr>
        <p:blipFill>
          <a:blip r:embed="rId6"/>
          <a:stretch>
            <a:fillRect/>
          </a:stretch>
        </p:blipFill>
        <p:spPr>
          <a:xfrm>
            <a:off x="14116304" y="6336934"/>
            <a:ext cx="3848069" cy="3215316"/>
          </a:xfrm>
          <a:prstGeom prst="rect">
            <a:avLst/>
          </a:prstGeom>
        </p:spPr>
      </p:pic>
    </p:spTree>
    <p:extLst>
      <p:ext uri="{BB962C8B-B14F-4D97-AF65-F5344CB8AC3E}">
        <p14:creationId xmlns:p14="http://schemas.microsoft.com/office/powerpoint/2010/main" val="4187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380006" y="364218"/>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Make time for treats</a:t>
            </a:r>
          </a:p>
        </p:txBody>
      </p:sp>
      <p:sp>
        <p:nvSpPr>
          <p:cNvPr id="6" name="Freeform 14">
            <a:extLst>
              <a:ext uri="{FF2B5EF4-FFF2-40B4-BE49-F238E27FC236}">
                <a16:creationId xmlns:a16="http://schemas.microsoft.com/office/drawing/2014/main" id="{3EF365B2-A9D8-1046-AF1E-45F23A943FB1}"/>
              </a:ext>
            </a:extLst>
          </p:cNvPr>
          <p:cNvSpPr/>
          <p:nvPr/>
        </p:nvSpPr>
        <p:spPr>
          <a:xfrm>
            <a:off x="330200" y="90546"/>
            <a:ext cx="1955800" cy="1544308"/>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Freeform 9">
            <a:extLst>
              <a:ext uri="{FF2B5EF4-FFF2-40B4-BE49-F238E27FC236}">
                <a16:creationId xmlns:a16="http://schemas.microsoft.com/office/drawing/2014/main" id="{D1318C2E-BD2F-0D43-868E-44EACEFF07EB}"/>
              </a:ext>
            </a:extLst>
          </p:cNvPr>
          <p:cNvSpPr/>
          <p:nvPr/>
        </p:nvSpPr>
        <p:spPr>
          <a:xfrm>
            <a:off x="16395156" y="176000"/>
            <a:ext cx="1207044" cy="1409473"/>
          </a:xfrm>
          <a:custGeom>
            <a:avLst/>
            <a:gdLst/>
            <a:ahLst/>
            <a:cxnLst/>
            <a:rect l="l" t="t" r="r" b="b"/>
            <a:pathLst>
              <a:path w="1613988" h="2004954">
                <a:moveTo>
                  <a:pt x="0" y="0"/>
                </a:moveTo>
                <a:lnTo>
                  <a:pt x="1613987" y="0"/>
                </a:lnTo>
                <a:lnTo>
                  <a:pt x="1613987" y="2004954"/>
                </a:lnTo>
                <a:lnTo>
                  <a:pt x="0" y="200495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15" name="Picture 14">
            <a:extLst>
              <a:ext uri="{FF2B5EF4-FFF2-40B4-BE49-F238E27FC236}">
                <a16:creationId xmlns:a16="http://schemas.microsoft.com/office/drawing/2014/main" id="{61E6394C-4171-F44E-95DA-9B5E6107380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
        <p:nvSpPr>
          <p:cNvPr id="11" name="TextBox 8">
            <a:extLst>
              <a:ext uri="{FF2B5EF4-FFF2-40B4-BE49-F238E27FC236}">
                <a16:creationId xmlns:a16="http://schemas.microsoft.com/office/drawing/2014/main" id="{E748FFAC-F680-844B-9F18-E2F6ECCA0075}"/>
              </a:ext>
            </a:extLst>
          </p:cNvPr>
          <p:cNvSpPr txBox="1"/>
          <p:nvPr/>
        </p:nvSpPr>
        <p:spPr>
          <a:xfrm>
            <a:off x="723001" y="2959028"/>
            <a:ext cx="14374413" cy="6334426"/>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With your child, think about rewards for doing revision and getting through each exam. </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Rewards do not need to be big or expensive. They can include simple things like making their </a:t>
            </a:r>
            <a:r>
              <a:rPr lang="en-US" sz="5400" dirty="0" err="1">
                <a:solidFill>
                  <a:schemeClr val="tx1">
                    <a:lumMod val="75000"/>
                    <a:lumOff val="25000"/>
                  </a:schemeClr>
                </a:solidFill>
                <a:latin typeface="One Little Font"/>
                <a:ea typeface="One Little Font"/>
                <a:cs typeface="One Little Font"/>
                <a:sym typeface="One Little Font"/>
              </a:rPr>
              <a:t>favourite</a:t>
            </a:r>
            <a:r>
              <a:rPr lang="en-US" sz="5400" dirty="0">
                <a:solidFill>
                  <a:schemeClr val="tx1">
                    <a:lumMod val="75000"/>
                    <a:lumOff val="25000"/>
                  </a:schemeClr>
                </a:solidFill>
                <a:latin typeface="One Little Font"/>
                <a:ea typeface="One Little Font"/>
                <a:cs typeface="One Little Font"/>
                <a:sym typeface="One Little Font"/>
              </a:rPr>
              <a:t> meal or watching TV.</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When the exam are over, help your child celebrate by </a:t>
            </a:r>
            <a:r>
              <a:rPr lang="en-US" sz="5400" dirty="0" err="1">
                <a:solidFill>
                  <a:schemeClr val="tx1">
                    <a:lumMod val="75000"/>
                    <a:lumOff val="25000"/>
                  </a:schemeClr>
                </a:solidFill>
                <a:latin typeface="One Little Font"/>
                <a:ea typeface="One Little Font"/>
                <a:cs typeface="One Little Font"/>
                <a:sym typeface="One Little Font"/>
              </a:rPr>
              <a:t>organising</a:t>
            </a:r>
            <a:r>
              <a:rPr lang="en-US" sz="5400" dirty="0">
                <a:solidFill>
                  <a:schemeClr val="tx1">
                    <a:lumMod val="75000"/>
                    <a:lumOff val="25000"/>
                  </a:schemeClr>
                </a:solidFill>
                <a:latin typeface="One Little Font"/>
                <a:ea typeface="One Little Font"/>
                <a:cs typeface="One Little Font"/>
                <a:sym typeface="One Little Font"/>
              </a:rPr>
              <a:t> an end-of-exams- </a:t>
            </a:r>
          </a:p>
          <a:p>
            <a:pPr>
              <a:lnSpc>
                <a:spcPts val="4899"/>
              </a:lnSpc>
              <a:spcBef>
                <a:spcPct val="0"/>
              </a:spcBef>
            </a:pPr>
            <a:r>
              <a:rPr lang="en-US" sz="5400" dirty="0">
                <a:solidFill>
                  <a:schemeClr val="tx1">
                    <a:lumMod val="75000"/>
                    <a:lumOff val="25000"/>
                  </a:schemeClr>
                </a:solidFill>
                <a:latin typeface="One Little Font"/>
                <a:ea typeface="One Little Font"/>
                <a:cs typeface="One Little Font"/>
                <a:sym typeface="One Little Font"/>
              </a:rPr>
              <a:t>    treat.</a:t>
            </a:r>
          </a:p>
        </p:txBody>
      </p:sp>
      <p:pic>
        <p:nvPicPr>
          <p:cNvPr id="13" name="Picture 12">
            <a:extLst>
              <a:ext uri="{FF2B5EF4-FFF2-40B4-BE49-F238E27FC236}">
                <a16:creationId xmlns:a16="http://schemas.microsoft.com/office/drawing/2014/main" id="{846ADD62-D638-8C43-8AF8-29ECFEE315AF}"/>
              </a:ext>
            </a:extLst>
          </p:cNvPr>
          <p:cNvPicPr>
            <a:picLocks noChangeAspect="1"/>
          </p:cNvPicPr>
          <p:nvPr/>
        </p:nvPicPr>
        <p:blipFill>
          <a:blip r:embed="rId5"/>
          <a:stretch>
            <a:fillRect/>
          </a:stretch>
        </p:blipFill>
        <p:spPr>
          <a:xfrm>
            <a:off x="15225313" y="2203402"/>
            <a:ext cx="2339686" cy="2288823"/>
          </a:xfrm>
          <a:prstGeom prst="rect">
            <a:avLst/>
          </a:prstGeom>
        </p:spPr>
      </p:pic>
      <p:pic>
        <p:nvPicPr>
          <p:cNvPr id="16" name="Picture 15">
            <a:extLst>
              <a:ext uri="{FF2B5EF4-FFF2-40B4-BE49-F238E27FC236}">
                <a16:creationId xmlns:a16="http://schemas.microsoft.com/office/drawing/2014/main" id="{3059DE52-58F4-5A43-A6EA-F05049ECA5B3}"/>
              </a:ext>
            </a:extLst>
          </p:cNvPr>
          <p:cNvPicPr>
            <a:picLocks noChangeAspect="1"/>
          </p:cNvPicPr>
          <p:nvPr/>
        </p:nvPicPr>
        <p:blipFill>
          <a:blip r:embed="rId6"/>
          <a:stretch>
            <a:fillRect/>
          </a:stretch>
        </p:blipFill>
        <p:spPr>
          <a:xfrm>
            <a:off x="14401800" y="6126241"/>
            <a:ext cx="3452396" cy="3452396"/>
          </a:xfrm>
          <a:prstGeom prst="rect">
            <a:avLst/>
          </a:prstGeom>
        </p:spPr>
      </p:pic>
    </p:spTree>
    <p:extLst>
      <p:ext uri="{BB962C8B-B14F-4D97-AF65-F5344CB8AC3E}">
        <p14:creationId xmlns:p14="http://schemas.microsoft.com/office/powerpoint/2010/main" val="4106810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AFABC33-A043-3743-AAE2-76B29ED8CD49}"/>
              </a:ext>
            </a:extLst>
          </p:cNvPr>
          <p:cNvPicPr>
            <a:picLocks noChangeAspect="1"/>
          </p:cNvPicPr>
          <p:nvPr/>
        </p:nvPicPr>
        <p:blipFill rotWithShape="1">
          <a:blip r:embed="rId2"/>
          <a:srcRect b="12401"/>
          <a:stretch/>
        </p:blipFill>
        <p:spPr>
          <a:xfrm>
            <a:off x="14935200" y="6732896"/>
            <a:ext cx="3291864" cy="2545429"/>
          </a:xfrm>
          <a:prstGeom prst="rect">
            <a:avLst/>
          </a:prstGeom>
        </p:spPr>
      </p:pic>
      <p:pic>
        <p:nvPicPr>
          <p:cNvPr id="10" name="Picture 9">
            <a:extLst>
              <a:ext uri="{FF2B5EF4-FFF2-40B4-BE49-F238E27FC236}">
                <a16:creationId xmlns:a16="http://schemas.microsoft.com/office/drawing/2014/main" id="{E07C7901-AA28-DC45-89EB-AC205CD6F423}"/>
              </a:ext>
            </a:extLst>
          </p:cNvPr>
          <p:cNvPicPr>
            <a:picLocks noChangeAspect="1"/>
          </p:cNvPicPr>
          <p:nvPr/>
        </p:nvPicPr>
        <p:blipFill>
          <a:blip r:embed="rId3"/>
          <a:stretch>
            <a:fillRect/>
          </a:stretch>
        </p:blipFill>
        <p:spPr>
          <a:xfrm>
            <a:off x="15234546" y="2628900"/>
            <a:ext cx="3053454" cy="2050827"/>
          </a:xfrm>
          <a:prstGeom prst="rect">
            <a:avLst/>
          </a:prstGeom>
        </p:spPr>
      </p:pic>
      <p:sp>
        <p:nvSpPr>
          <p:cNvPr id="2" name="TextBox 2"/>
          <p:cNvSpPr txBox="1"/>
          <p:nvPr/>
        </p:nvSpPr>
        <p:spPr>
          <a:xfrm>
            <a:off x="505273" y="170671"/>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Talk about exam nerves </a:t>
            </a:r>
          </a:p>
        </p:txBody>
      </p:sp>
      <p:sp>
        <p:nvSpPr>
          <p:cNvPr id="6" name="Freeform 14">
            <a:extLst>
              <a:ext uri="{FF2B5EF4-FFF2-40B4-BE49-F238E27FC236}">
                <a16:creationId xmlns:a16="http://schemas.microsoft.com/office/drawing/2014/main" id="{3EF365B2-A9D8-1046-AF1E-45F23A943FB1}"/>
              </a:ext>
            </a:extLst>
          </p:cNvPr>
          <p:cNvSpPr/>
          <p:nvPr/>
        </p:nvSpPr>
        <p:spPr>
          <a:xfrm>
            <a:off x="330200" y="90546"/>
            <a:ext cx="1955800" cy="1544308"/>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4" name="Freeform 9">
            <a:extLst>
              <a:ext uri="{FF2B5EF4-FFF2-40B4-BE49-F238E27FC236}">
                <a16:creationId xmlns:a16="http://schemas.microsoft.com/office/drawing/2014/main" id="{D1318C2E-BD2F-0D43-868E-44EACEFF07EB}"/>
              </a:ext>
            </a:extLst>
          </p:cNvPr>
          <p:cNvSpPr/>
          <p:nvPr/>
        </p:nvSpPr>
        <p:spPr>
          <a:xfrm>
            <a:off x="16395156" y="176000"/>
            <a:ext cx="1207044" cy="1409473"/>
          </a:xfrm>
          <a:custGeom>
            <a:avLst/>
            <a:gdLst/>
            <a:ahLst/>
            <a:cxnLst/>
            <a:rect l="l" t="t" r="r" b="b"/>
            <a:pathLst>
              <a:path w="1613988" h="2004954">
                <a:moveTo>
                  <a:pt x="0" y="0"/>
                </a:moveTo>
                <a:lnTo>
                  <a:pt x="1613987" y="0"/>
                </a:lnTo>
                <a:lnTo>
                  <a:pt x="1613987" y="2004954"/>
                </a:lnTo>
                <a:lnTo>
                  <a:pt x="0" y="200495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pic>
        <p:nvPicPr>
          <p:cNvPr id="15" name="Picture 14">
            <a:extLst>
              <a:ext uri="{FF2B5EF4-FFF2-40B4-BE49-F238E27FC236}">
                <a16:creationId xmlns:a16="http://schemas.microsoft.com/office/drawing/2014/main" id="{61E6394C-4171-F44E-95DA-9B5E6107380E}"/>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
        <p:nvSpPr>
          <p:cNvPr id="11" name="TextBox 8">
            <a:extLst>
              <a:ext uri="{FF2B5EF4-FFF2-40B4-BE49-F238E27FC236}">
                <a16:creationId xmlns:a16="http://schemas.microsoft.com/office/drawing/2014/main" id="{E748FFAC-F680-844B-9F18-E2F6ECCA0075}"/>
              </a:ext>
            </a:extLst>
          </p:cNvPr>
          <p:cNvSpPr txBox="1"/>
          <p:nvPr/>
        </p:nvSpPr>
        <p:spPr>
          <a:xfrm>
            <a:off x="914400" y="2016619"/>
            <a:ext cx="14630400" cy="8168903"/>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Remind your child that it’s normal to feel anxious. Nervousness is a natural reaction to exams. The key is to put these nerves to positive use.</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If anxiety is getting in the way rather than helping, encourage your child to practice the activities they’ll be going on the day of the exam. This will help it feel less scary.</a:t>
            </a: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  </a:t>
            </a: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Help your child face their fears and see these activities through, rather than avoiding them.</a:t>
            </a:r>
          </a:p>
          <a:p>
            <a:pPr marL="685800" indent="-685800">
              <a:lnSpc>
                <a:spcPts val="4899"/>
              </a:lnSpc>
              <a:spcBef>
                <a:spcPct val="0"/>
              </a:spcBef>
              <a:buFont typeface="Arial" panose="020B0604020202020204" pitchFamily="34" charset="0"/>
              <a:buChar char="•"/>
            </a:pPr>
            <a:endParaRPr lang="en-US" sz="40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4000" dirty="0">
                <a:solidFill>
                  <a:schemeClr val="tx1">
                    <a:lumMod val="75000"/>
                    <a:lumOff val="25000"/>
                  </a:schemeClr>
                </a:solidFill>
                <a:latin typeface="One Little Font"/>
                <a:ea typeface="One Little Font"/>
                <a:cs typeface="One Little Font"/>
                <a:sym typeface="One Little Font"/>
              </a:rPr>
              <a:t>Encourage them to think about what they know and the time they’ve already put into studying to help them feel more confident.</a:t>
            </a:r>
          </a:p>
        </p:txBody>
      </p:sp>
    </p:spTree>
    <p:extLst>
      <p:ext uri="{BB962C8B-B14F-4D97-AF65-F5344CB8AC3E}">
        <p14:creationId xmlns:p14="http://schemas.microsoft.com/office/powerpoint/2010/main" val="23999642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5F182BB-ABCD-654F-9C82-EA4E8CA61ED3}"/>
              </a:ext>
            </a:extLst>
          </p:cNvPr>
          <p:cNvPicPr>
            <a:picLocks noChangeAspect="1"/>
          </p:cNvPicPr>
          <p:nvPr/>
        </p:nvPicPr>
        <p:blipFill rotWithShape="1">
          <a:blip r:embed="rId2"/>
          <a:srcRect l="813" t="21005" r="-702" b="15883"/>
          <a:stretch/>
        </p:blipFill>
        <p:spPr>
          <a:xfrm>
            <a:off x="12946157" y="1069727"/>
            <a:ext cx="5121084" cy="2159561"/>
          </a:xfrm>
          <a:prstGeom prst="rect">
            <a:avLst/>
          </a:prstGeom>
        </p:spPr>
      </p:pic>
      <p:pic>
        <p:nvPicPr>
          <p:cNvPr id="9" name="Picture 8">
            <a:extLst>
              <a:ext uri="{FF2B5EF4-FFF2-40B4-BE49-F238E27FC236}">
                <a16:creationId xmlns:a16="http://schemas.microsoft.com/office/drawing/2014/main" id="{E8A13D63-D604-A849-95DE-EACDE6DC4A69}"/>
              </a:ext>
            </a:extLst>
          </p:cNvPr>
          <p:cNvPicPr>
            <a:picLocks noChangeAspect="1"/>
          </p:cNvPicPr>
          <p:nvPr/>
        </p:nvPicPr>
        <p:blipFill>
          <a:blip r:embed="rId3"/>
          <a:stretch>
            <a:fillRect/>
          </a:stretch>
        </p:blipFill>
        <p:spPr>
          <a:xfrm>
            <a:off x="12725399" y="6815136"/>
            <a:ext cx="5562601" cy="3128962"/>
          </a:xfrm>
          <a:prstGeom prst="rect">
            <a:avLst/>
          </a:prstGeom>
        </p:spPr>
      </p:pic>
      <p:sp>
        <p:nvSpPr>
          <p:cNvPr id="2" name="TextBox 2"/>
          <p:cNvSpPr txBox="1"/>
          <p:nvPr/>
        </p:nvSpPr>
        <p:spPr>
          <a:xfrm>
            <a:off x="380006" y="364218"/>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Help them study </a:t>
            </a:r>
          </a:p>
        </p:txBody>
      </p:sp>
      <p:sp>
        <p:nvSpPr>
          <p:cNvPr id="6" name="Freeform 14">
            <a:extLst>
              <a:ext uri="{FF2B5EF4-FFF2-40B4-BE49-F238E27FC236}">
                <a16:creationId xmlns:a16="http://schemas.microsoft.com/office/drawing/2014/main" id="{3EF365B2-A9D8-1046-AF1E-45F23A943FB1}"/>
              </a:ext>
            </a:extLst>
          </p:cNvPr>
          <p:cNvSpPr/>
          <p:nvPr/>
        </p:nvSpPr>
        <p:spPr>
          <a:xfrm>
            <a:off x="330200" y="90546"/>
            <a:ext cx="1955800" cy="1544308"/>
          </a:xfrm>
          <a:custGeom>
            <a:avLst/>
            <a:gdLst/>
            <a:ahLst/>
            <a:cxnLst/>
            <a:rect l="l" t="t" r="r" b="b"/>
            <a:pathLst>
              <a:path w="2091216" h="2004954">
                <a:moveTo>
                  <a:pt x="0" y="0"/>
                </a:moveTo>
                <a:lnTo>
                  <a:pt x="2091216" y="0"/>
                </a:lnTo>
                <a:lnTo>
                  <a:pt x="2091216" y="2004954"/>
                </a:lnTo>
                <a:lnTo>
                  <a:pt x="0" y="200495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pic>
        <p:nvPicPr>
          <p:cNvPr id="15" name="Picture 14">
            <a:extLst>
              <a:ext uri="{FF2B5EF4-FFF2-40B4-BE49-F238E27FC236}">
                <a16:creationId xmlns:a16="http://schemas.microsoft.com/office/drawing/2014/main" id="{61E6394C-4171-F44E-95DA-9B5E6107380E}"/>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
        <p:nvSpPr>
          <p:cNvPr id="11" name="TextBox 8">
            <a:extLst>
              <a:ext uri="{FF2B5EF4-FFF2-40B4-BE49-F238E27FC236}">
                <a16:creationId xmlns:a16="http://schemas.microsoft.com/office/drawing/2014/main" id="{E748FFAC-F680-844B-9F18-E2F6ECCA0075}"/>
              </a:ext>
            </a:extLst>
          </p:cNvPr>
          <p:cNvSpPr txBox="1"/>
          <p:nvPr/>
        </p:nvSpPr>
        <p:spPr>
          <a:xfrm>
            <a:off x="330201" y="2533910"/>
            <a:ext cx="12166600" cy="6962804"/>
          </a:xfrm>
          <a:prstGeom prst="rect">
            <a:avLst/>
          </a:prstGeom>
        </p:spPr>
        <p:txBody>
          <a:bodyPr wrap="square" lIns="0" tIns="0" rIns="0" bIns="0" rtlCol="0" anchor="t">
            <a:spAutoFit/>
          </a:bodyPr>
          <a:lstStyle/>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Make sure your child has somewhere comfortable to study. Ask them how you can support  them with their revision.</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Help them come up with practical ideas that will help them revise.</a:t>
            </a:r>
          </a:p>
          <a:p>
            <a:pPr marL="685800" indent="-685800">
              <a:lnSpc>
                <a:spcPts val="4899"/>
              </a:lnSpc>
              <a:spcBef>
                <a:spcPct val="0"/>
              </a:spcBef>
              <a:buFont typeface="Arial" panose="020B0604020202020204" pitchFamily="34" charset="0"/>
              <a:buChar char="•"/>
            </a:pPr>
            <a:endParaRPr lang="en-US" sz="5400" dirty="0">
              <a:solidFill>
                <a:schemeClr val="tx1">
                  <a:lumMod val="75000"/>
                  <a:lumOff val="25000"/>
                </a:schemeClr>
              </a:solidFill>
              <a:latin typeface="One Little Font"/>
              <a:ea typeface="One Little Font"/>
              <a:cs typeface="One Little Font"/>
              <a:sym typeface="One Little Font"/>
            </a:endParaRPr>
          </a:p>
          <a:p>
            <a:pPr marL="685800" indent="-685800">
              <a:lnSpc>
                <a:spcPts val="4899"/>
              </a:lnSpc>
              <a:spcBef>
                <a:spcPct val="0"/>
              </a:spcBef>
              <a:buFont typeface="Arial" panose="020B0604020202020204" pitchFamily="34" charset="0"/>
              <a:buChar char="•"/>
            </a:pPr>
            <a:r>
              <a:rPr lang="en-US" sz="5400" dirty="0">
                <a:solidFill>
                  <a:schemeClr val="tx1">
                    <a:lumMod val="75000"/>
                    <a:lumOff val="25000"/>
                  </a:schemeClr>
                </a:solidFill>
                <a:latin typeface="One Little Font"/>
                <a:ea typeface="One Little Font"/>
                <a:cs typeface="One Little Font"/>
                <a:sym typeface="One Little Font"/>
              </a:rPr>
              <a:t>To motivate your child, encourage them to think about their goals in life and see how their revision and exams are related to them. </a:t>
            </a:r>
          </a:p>
        </p:txBody>
      </p:sp>
    </p:spTree>
    <p:extLst>
      <p:ext uri="{BB962C8B-B14F-4D97-AF65-F5344CB8AC3E}">
        <p14:creationId xmlns:p14="http://schemas.microsoft.com/office/powerpoint/2010/main" val="33237645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28700" y="41910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School transition – getting </a:t>
            </a:r>
            <a:r>
              <a:rPr lang="en-US" sz="7200" dirty="0" err="1">
                <a:solidFill>
                  <a:srgbClr val="5E7E8F"/>
                </a:solidFill>
                <a:latin typeface="Bobby Jones Soft"/>
                <a:ea typeface="Bobby Jones Soft"/>
                <a:cs typeface="Bobby Jones Soft"/>
                <a:sym typeface="Bobby Jones Soft"/>
              </a:rPr>
              <a:t>organised</a:t>
            </a:r>
            <a:endParaRPr lang="en-US" sz="7200" dirty="0">
              <a:solidFill>
                <a:srgbClr val="5E7E8F"/>
              </a:solidFill>
              <a:latin typeface="Bobby Jones Soft"/>
              <a:ea typeface="Bobby Jones Soft"/>
              <a:cs typeface="Bobby Jones Soft"/>
              <a:sym typeface="Bobby Jones Soft"/>
            </a:endParaRPr>
          </a:p>
        </p:txBody>
      </p:sp>
      <p:sp>
        <p:nvSpPr>
          <p:cNvPr id="10" name="Freeform 36">
            <a:extLst>
              <a:ext uri="{FF2B5EF4-FFF2-40B4-BE49-F238E27FC236}">
                <a16:creationId xmlns:a16="http://schemas.microsoft.com/office/drawing/2014/main" id="{5DE0DBFF-5F37-8C49-B5FC-CDFC493653AD}"/>
              </a:ext>
            </a:extLst>
          </p:cNvPr>
          <p:cNvSpPr/>
          <p:nvPr/>
        </p:nvSpPr>
        <p:spPr>
          <a:xfrm>
            <a:off x="15940016" y="7048500"/>
            <a:ext cx="1752600" cy="1973793"/>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1" name="Freeform 71">
            <a:extLst>
              <a:ext uri="{FF2B5EF4-FFF2-40B4-BE49-F238E27FC236}">
                <a16:creationId xmlns:a16="http://schemas.microsoft.com/office/drawing/2014/main" id="{22DD9FB1-74D4-C343-B0FB-649223FD6D03}"/>
              </a:ext>
            </a:extLst>
          </p:cNvPr>
          <p:cNvSpPr/>
          <p:nvPr/>
        </p:nvSpPr>
        <p:spPr>
          <a:xfrm>
            <a:off x="0" y="2399393"/>
            <a:ext cx="2483988" cy="2456890"/>
          </a:xfrm>
          <a:custGeom>
            <a:avLst/>
            <a:gdLst/>
            <a:ahLst/>
            <a:cxnLst/>
            <a:rect l="l" t="t" r="r" b="b"/>
            <a:pathLst>
              <a:path w="2483988" h="2456890">
                <a:moveTo>
                  <a:pt x="0" y="0"/>
                </a:moveTo>
                <a:lnTo>
                  <a:pt x="2483989" y="0"/>
                </a:lnTo>
                <a:lnTo>
                  <a:pt x="2483989" y="2456890"/>
                </a:lnTo>
                <a:lnTo>
                  <a:pt x="0" y="245689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6" name="Picture 5">
            <a:extLst>
              <a:ext uri="{FF2B5EF4-FFF2-40B4-BE49-F238E27FC236}">
                <a16:creationId xmlns:a16="http://schemas.microsoft.com/office/drawing/2014/main" id="{6AF7B89E-05C2-9943-974F-C68D933497B8}"/>
              </a:ext>
            </a:extLst>
          </p:cNvPr>
          <p:cNvPicPr>
            <a:picLocks noChangeAspect="1"/>
          </p:cNvPicPr>
          <p:nvPr/>
        </p:nvPicPr>
        <p:blipFill>
          <a:blip r:embed="rId4"/>
          <a:stretch>
            <a:fillRect/>
          </a:stretch>
        </p:blipFill>
        <p:spPr>
          <a:xfrm>
            <a:off x="4724400" y="2628900"/>
            <a:ext cx="8792935" cy="7425835"/>
          </a:xfrm>
          <a:prstGeom prst="rect">
            <a:avLst/>
          </a:prstGeom>
        </p:spPr>
      </p:pic>
      <p:pic>
        <p:nvPicPr>
          <p:cNvPr id="3" name="Picture 2">
            <a:extLst>
              <a:ext uri="{FF2B5EF4-FFF2-40B4-BE49-F238E27FC236}">
                <a16:creationId xmlns:a16="http://schemas.microsoft.com/office/drawing/2014/main" id="{1C4E03FA-F1AD-0DE8-40F4-C5896D7AD535}"/>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25203514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50471" y="93521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School transition – getting </a:t>
            </a:r>
            <a:r>
              <a:rPr lang="en-US" sz="7200" dirty="0" err="1">
                <a:solidFill>
                  <a:srgbClr val="5E7E8F"/>
                </a:solidFill>
                <a:latin typeface="Bobby Jones Soft"/>
                <a:ea typeface="Bobby Jones Soft"/>
                <a:cs typeface="Bobby Jones Soft"/>
                <a:sym typeface="Bobby Jones Soft"/>
              </a:rPr>
              <a:t>organised</a:t>
            </a:r>
            <a:endParaRPr lang="en-US" sz="7200" dirty="0">
              <a:solidFill>
                <a:srgbClr val="5E7E8F"/>
              </a:solidFill>
              <a:latin typeface="Bobby Jones Soft"/>
              <a:ea typeface="Bobby Jones Soft"/>
              <a:cs typeface="Bobby Jones Soft"/>
              <a:sym typeface="Bobby Jones Soft"/>
            </a:endParaRPr>
          </a:p>
        </p:txBody>
      </p:sp>
      <p:sp>
        <p:nvSpPr>
          <p:cNvPr id="10" name="Freeform 36">
            <a:extLst>
              <a:ext uri="{FF2B5EF4-FFF2-40B4-BE49-F238E27FC236}">
                <a16:creationId xmlns:a16="http://schemas.microsoft.com/office/drawing/2014/main" id="{5DE0DBFF-5F37-8C49-B5FC-CDFC493653AD}"/>
              </a:ext>
            </a:extLst>
          </p:cNvPr>
          <p:cNvSpPr/>
          <p:nvPr/>
        </p:nvSpPr>
        <p:spPr>
          <a:xfrm>
            <a:off x="16404771" y="7444123"/>
            <a:ext cx="1752600" cy="1973793"/>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pic>
        <p:nvPicPr>
          <p:cNvPr id="7" name="Picture 6">
            <a:extLst>
              <a:ext uri="{FF2B5EF4-FFF2-40B4-BE49-F238E27FC236}">
                <a16:creationId xmlns:a16="http://schemas.microsoft.com/office/drawing/2014/main" id="{5DEE737F-EA9E-A848-8BE3-AC1C9A7901A7}"/>
              </a:ext>
            </a:extLst>
          </p:cNvPr>
          <p:cNvPicPr>
            <a:picLocks noChangeAspect="1"/>
          </p:cNvPicPr>
          <p:nvPr/>
        </p:nvPicPr>
        <p:blipFill rotWithShape="1">
          <a:blip r:embed="rId3"/>
          <a:srcRect l="3091"/>
          <a:stretch/>
        </p:blipFill>
        <p:spPr>
          <a:xfrm>
            <a:off x="457200" y="3238500"/>
            <a:ext cx="7752532" cy="6169749"/>
          </a:xfrm>
          <a:prstGeom prst="rect">
            <a:avLst/>
          </a:prstGeom>
        </p:spPr>
      </p:pic>
      <p:pic>
        <p:nvPicPr>
          <p:cNvPr id="8" name="Picture 7">
            <a:extLst>
              <a:ext uri="{FF2B5EF4-FFF2-40B4-BE49-F238E27FC236}">
                <a16:creationId xmlns:a16="http://schemas.microsoft.com/office/drawing/2014/main" id="{27592A55-0F45-9947-B549-F725950A3DC5}"/>
              </a:ext>
            </a:extLst>
          </p:cNvPr>
          <p:cNvPicPr>
            <a:picLocks noChangeAspect="1"/>
          </p:cNvPicPr>
          <p:nvPr/>
        </p:nvPicPr>
        <p:blipFill>
          <a:blip r:embed="rId4"/>
          <a:stretch>
            <a:fillRect/>
          </a:stretch>
        </p:blipFill>
        <p:spPr>
          <a:xfrm>
            <a:off x="9165771" y="3874690"/>
            <a:ext cx="6836229" cy="5193148"/>
          </a:xfrm>
          <a:prstGeom prst="rect">
            <a:avLst/>
          </a:prstGeom>
        </p:spPr>
      </p:pic>
      <p:pic>
        <p:nvPicPr>
          <p:cNvPr id="3" name="Picture 2">
            <a:extLst>
              <a:ext uri="{FF2B5EF4-FFF2-40B4-BE49-F238E27FC236}">
                <a16:creationId xmlns:a16="http://schemas.microsoft.com/office/drawing/2014/main" id="{A1862B15-C348-21FD-2523-84AA8CF6391C}"/>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6916400" y="9563100"/>
            <a:ext cx="1371600" cy="588370"/>
          </a:xfrm>
          <a:prstGeom prst="rect">
            <a:avLst/>
          </a:prstGeom>
          <a:noFill/>
          <a:ln>
            <a:noFill/>
          </a:ln>
        </p:spPr>
      </p:pic>
    </p:spTree>
    <p:extLst>
      <p:ext uri="{BB962C8B-B14F-4D97-AF65-F5344CB8AC3E}">
        <p14:creationId xmlns:p14="http://schemas.microsoft.com/office/powerpoint/2010/main" val="12512197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28700" y="57150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School transition – daily routine</a:t>
            </a:r>
          </a:p>
        </p:txBody>
      </p:sp>
      <p:sp>
        <p:nvSpPr>
          <p:cNvPr id="10" name="Freeform 36">
            <a:extLst>
              <a:ext uri="{FF2B5EF4-FFF2-40B4-BE49-F238E27FC236}">
                <a16:creationId xmlns:a16="http://schemas.microsoft.com/office/drawing/2014/main" id="{5DE0DBFF-5F37-8C49-B5FC-CDFC493653AD}"/>
              </a:ext>
            </a:extLst>
          </p:cNvPr>
          <p:cNvSpPr/>
          <p:nvPr/>
        </p:nvSpPr>
        <p:spPr>
          <a:xfrm>
            <a:off x="16078200" y="7277100"/>
            <a:ext cx="1752600" cy="1973793"/>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pic>
        <p:nvPicPr>
          <p:cNvPr id="6" name="Picture 5">
            <a:extLst>
              <a:ext uri="{FF2B5EF4-FFF2-40B4-BE49-F238E27FC236}">
                <a16:creationId xmlns:a16="http://schemas.microsoft.com/office/drawing/2014/main" id="{92B98DC5-D2A5-CF43-8DE6-074C5D04C9CC}"/>
              </a:ext>
            </a:extLst>
          </p:cNvPr>
          <p:cNvPicPr>
            <a:picLocks noChangeAspect="1"/>
          </p:cNvPicPr>
          <p:nvPr/>
        </p:nvPicPr>
        <p:blipFill>
          <a:blip r:embed="rId3"/>
          <a:stretch>
            <a:fillRect/>
          </a:stretch>
        </p:blipFill>
        <p:spPr>
          <a:xfrm>
            <a:off x="3505200" y="2827558"/>
            <a:ext cx="10058400" cy="7005470"/>
          </a:xfrm>
          <a:prstGeom prst="rect">
            <a:avLst/>
          </a:prstGeom>
        </p:spPr>
      </p:pic>
      <p:pic>
        <p:nvPicPr>
          <p:cNvPr id="3" name="Picture 2">
            <a:extLst>
              <a:ext uri="{FF2B5EF4-FFF2-40B4-BE49-F238E27FC236}">
                <a16:creationId xmlns:a16="http://schemas.microsoft.com/office/drawing/2014/main" id="{4AA029BC-4688-2352-E4DD-5E90956B224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893654" y="9698630"/>
            <a:ext cx="1371600" cy="588370"/>
          </a:xfrm>
          <a:prstGeom prst="rect">
            <a:avLst/>
          </a:prstGeom>
          <a:noFill/>
          <a:ln>
            <a:noFill/>
          </a:ln>
        </p:spPr>
      </p:pic>
    </p:spTree>
    <p:extLst>
      <p:ext uri="{BB962C8B-B14F-4D97-AF65-F5344CB8AC3E}">
        <p14:creationId xmlns:p14="http://schemas.microsoft.com/office/powerpoint/2010/main" val="2803026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825500" y="41910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School transition – problem solving</a:t>
            </a:r>
          </a:p>
        </p:txBody>
      </p:sp>
      <p:sp>
        <p:nvSpPr>
          <p:cNvPr id="10" name="Freeform 36">
            <a:extLst>
              <a:ext uri="{FF2B5EF4-FFF2-40B4-BE49-F238E27FC236}">
                <a16:creationId xmlns:a16="http://schemas.microsoft.com/office/drawing/2014/main" id="{5DE0DBFF-5F37-8C49-B5FC-CDFC493653AD}"/>
              </a:ext>
            </a:extLst>
          </p:cNvPr>
          <p:cNvSpPr/>
          <p:nvPr/>
        </p:nvSpPr>
        <p:spPr>
          <a:xfrm>
            <a:off x="16154400" y="8068242"/>
            <a:ext cx="1752600" cy="1973793"/>
          </a:xfrm>
          <a:custGeom>
            <a:avLst/>
            <a:gdLst/>
            <a:ahLst/>
            <a:cxnLst/>
            <a:rect l="l" t="t" r="r" b="b"/>
            <a:pathLst>
              <a:path w="1294581" h="1534318">
                <a:moveTo>
                  <a:pt x="0" y="0"/>
                </a:moveTo>
                <a:lnTo>
                  <a:pt x="1294581" y="0"/>
                </a:lnTo>
                <a:lnTo>
                  <a:pt x="1294581" y="1534317"/>
                </a:lnTo>
                <a:lnTo>
                  <a:pt x="0" y="153431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aphicFrame>
        <p:nvGraphicFramePr>
          <p:cNvPr id="5" name="Table 4">
            <a:extLst>
              <a:ext uri="{FF2B5EF4-FFF2-40B4-BE49-F238E27FC236}">
                <a16:creationId xmlns:a16="http://schemas.microsoft.com/office/drawing/2014/main" id="{30327FC7-3C42-9B4E-A812-0C4B84B94CF4}"/>
              </a:ext>
            </a:extLst>
          </p:cNvPr>
          <p:cNvGraphicFramePr>
            <a:graphicFrameLocks noGrp="1"/>
          </p:cNvGraphicFramePr>
          <p:nvPr>
            <p:extLst>
              <p:ext uri="{D42A27DB-BD31-4B8C-83A1-F6EECF244321}">
                <p14:modId xmlns:p14="http://schemas.microsoft.com/office/powerpoint/2010/main" val="1029158411"/>
              </p:ext>
            </p:extLst>
          </p:nvPr>
        </p:nvGraphicFramePr>
        <p:xfrm>
          <a:off x="1905000" y="1883283"/>
          <a:ext cx="13639800" cy="8229600"/>
        </p:xfrm>
        <a:graphic>
          <a:graphicData uri="http://schemas.openxmlformats.org/drawingml/2006/table">
            <a:tbl>
              <a:tblPr firstRow="1" bandRow="1"/>
              <a:tblGrid>
                <a:gridCol w="2571637">
                  <a:extLst>
                    <a:ext uri="{9D8B030D-6E8A-4147-A177-3AD203B41FA5}">
                      <a16:colId xmlns:a16="http://schemas.microsoft.com/office/drawing/2014/main" val="20000"/>
                    </a:ext>
                  </a:extLst>
                </a:gridCol>
                <a:gridCol w="2653215">
                  <a:extLst>
                    <a:ext uri="{9D8B030D-6E8A-4147-A177-3AD203B41FA5}">
                      <a16:colId xmlns:a16="http://schemas.microsoft.com/office/drawing/2014/main" val="20001"/>
                    </a:ext>
                  </a:extLst>
                </a:gridCol>
                <a:gridCol w="2653215">
                  <a:extLst>
                    <a:ext uri="{9D8B030D-6E8A-4147-A177-3AD203B41FA5}">
                      <a16:colId xmlns:a16="http://schemas.microsoft.com/office/drawing/2014/main" val="20002"/>
                    </a:ext>
                  </a:extLst>
                </a:gridCol>
                <a:gridCol w="2653215">
                  <a:extLst>
                    <a:ext uri="{9D8B030D-6E8A-4147-A177-3AD203B41FA5}">
                      <a16:colId xmlns:a16="http://schemas.microsoft.com/office/drawing/2014/main" val="20003"/>
                    </a:ext>
                  </a:extLst>
                </a:gridCol>
                <a:gridCol w="3108518">
                  <a:extLst>
                    <a:ext uri="{9D8B030D-6E8A-4147-A177-3AD203B41FA5}">
                      <a16:colId xmlns:a16="http://schemas.microsoft.com/office/drawing/2014/main" val="20004"/>
                    </a:ext>
                  </a:extLst>
                </a:gridCol>
              </a:tblGrid>
              <a:tr h="1715770">
                <a:tc>
                  <a:txBody>
                    <a:bodyPr/>
                    <a:lstStyle/>
                    <a:p>
                      <a:pPr algn="l"/>
                      <a:r>
                        <a:rPr lang="en-GB" sz="2400" b="1" dirty="0">
                          <a:solidFill>
                            <a:schemeClr val="tx1"/>
                          </a:solidFill>
                          <a:latin typeface="Bahnschrift" panose="020B0502040204020203" pitchFamily="34" charset="0"/>
                        </a:rPr>
                        <a:t>Problem</a:t>
                      </a:r>
                    </a:p>
                  </a:txBody>
                  <a:tcPr>
                    <a:solidFill>
                      <a:schemeClr val="bg1"/>
                    </a:solidFill>
                  </a:tcPr>
                </a:tc>
                <a:tc>
                  <a:txBody>
                    <a:bodyPr/>
                    <a:lstStyle/>
                    <a:p>
                      <a:r>
                        <a:rPr lang="en-GB" sz="2400" b="1" dirty="0">
                          <a:solidFill>
                            <a:schemeClr val="tx1"/>
                          </a:solidFill>
                          <a:latin typeface="Bahnschrift" panose="020B0502040204020203" pitchFamily="34" charset="0"/>
                        </a:rPr>
                        <a:t>Possible solutions</a:t>
                      </a:r>
                    </a:p>
                  </a:txBody>
                  <a:tcPr>
                    <a:solidFill>
                      <a:schemeClr val="bg1"/>
                    </a:solidFill>
                  </a:tcPr>
                </a:tc>
                <a:tc>
                  <a:txBody>
                    <a:bodyPr/>
                    <a:lstStyle/>
                    <a:p>
                      <a:r>
                        <a:rPr lang="en-GB" sz="2400" b="1" dirty="0">
                          <a:solidFill>
                            <a:schemeClr val="tx1"/>
                          </a:solidFill>
                          <a:latin typeface="Bahnschrift" panose="020B0502040204020203" pitchFamily="34" charset="0"/>
                        </a:rPr>
                        <a:t>Pros/cons</a:t>
                      </a:r>
                    </a:p>
                  </a:txBody>
                  <a:tcPr>
                    <a:solidFill>
                      <a:schemeClr val="bg1"/>
                    </a:solidFill>
                  </a:tcPr>
                </a:tc>
                <a:tc>
                  <a:txBody>
                    <a:bodyPr/>
                    <a:lstStyle/>
                    <a:p>
                      <a:r>
                        <a:rPr lang="en-GB" sz="2400" b="1" dirty="0">
                          <a:solidFill>
                            <a:schemeClr val="tx1"/>
                          </a:solidFill>
                          <a:latin typeface="Bahnschrift" panose="020B0502040204020203" pitchFamily="34" charset="0"/>
                        </a:rPr>
                        <a:t>Is it doable?</a:t>
                      </a:r>
                    </a:p>
                  </a:txBody>
                  <a:tcPr>
                    <a:solidFill>
                      <a:schemeClr val="bg1"/>
                    </a:solidFill>
                  </a:tcPr>
                </a:tc>
                <a:tc>
                  <a:txBody>
                    <a:bodyPr/>
                    <a:lstStyle/>
                    <a:p>
                      <a:r>
                        <a:rPr lang="en-GB" sz="2400" b="1" dirty="0">
                          <a:solidFill>
                            <a:schemeClr val="tx1"/>
                          </a:solidFill>
                          <a:latin typeface="Bahnschrift" panose="020B0502040204020203" pitchFamily="34" charset="0"/>
                        </a:rPr>
                        <a:t>How good is this plan?</a:t>
                      </a:r>
                    </a:p>
                    <a:p>
                      <a:endParaRPr lang="en-GB" sz="2400" b="1" dirty="0">
                        <a:solidFill>
                          <a:schemeClr val="tx1"/>
                        </a:solidFill>
                        <a:latin typeface="Bahnschrift" panose="020B0502040204020203" pitchFamily="34" charset="0"/>
                      </a:endParaRPr>
                    </a:p>
                    <a:p>
                      <a:r>
                        <a:rPr lang="en-GB" sz="2400" b="1" dirty="0">
                          <a:solidFill>
                            <a:schemeClr val="tx1"/>
                          </a:solidFill>
                          <a:latin typeface="Bahnschrift" panose="020B0502040204020203" pitchFamily="34" charset="0"/>
                        </a:rPr>
                        <a:t>Rate</a:t>
                      </a:r>
                      <a:r>
                        <a:rPr lang="en-GB" sz="2400" b="1" baseline="0" dirty="0">
                          <a:solidFill>
                            <a:schemeClr val="tx1"/>
                          </a:solidFill>
                          <a:latin typeface="Bahnschrift" panose="020B0502040204020203" pitchFamily="34" charset="0"/>
                        </a:rPr>
                        <a:t> 1-10 (worst-best)</a:t>
                      </a:r>
                      <a:endParaRPr lang="en-GB" sz="2400" b="1" dirty="0">
                        <a:solidFill>
                          <a:schemeClr val="tx1"/>
                        </a:solidFill>
                        <a:latin typeface="Bahnschrift" panose="020B0502040204020203" pitchFamily="34" charset="0"/>
                      </a:endParaRPr>
                    </a:p>
                  </a:txBody>
                  <a:tcPr>
                    <a:solidFill>
                      <a:schemeClr val="bg1"/>
                    </a:solidFill>
                  </a:tcPr>
                </a:tc>
                <a:extLst>
                  <a:ext uri="{0D108BD9-81ED-4DB2-BD59-A6C34878D82A}">
                    <a16:rowId xmlns:a16="http://schemas.microsoft.com/office/drawing/2014/main" val="10000"/>
                  </a:ext>
                </a:extLst>
              </a:tr>
              <a:tr h="5637530">
                <a:tc>
                  <a:txBody>
                    <a:bodyPr/>
                    <a:lstStyle/>
                    <a:p>
                      <a:pPr algn="l"/>
                      <a:r>
                        <a:rPr lang="en-GB" sz="2400" dirty="0">
                          <a:solidFill>
                            <a:schemeClr val="tx1"/>
                          </a:solidFill>
                        </a:rPr>
                        <a:t>Getting lost at school and being late for class</a:t>
                      </a:r>
                    </a:p>
                  </a:txBody>
                  <a:tcPr>
                    <a:solidFill>
                      <a:schemeClr val="bg1"/>
                    </a:solidFill>
                  </a:tcPr>
                </a:tc>
                <a:tc>
                  <a:txBody>
                    <a:bodyPr/>
                    <a:lstStyle/>
                    <a:p>
                      <a:pPr marL="0" indent="0">
                        <a:buFont typeface="Arial" panose="020B0604020202020204" pitchFamily="34" charset="0"/>
                        <a:buNone/>
                      </a:pPr>
                      <a:r>
                        <a:rPr lang="en-GB" sz="2400" baseline="0" dirty="0">
                          <a:solidFill>
                            <a:schemeClr val="tx1"/>
                          </a:solidFill>
                        </a:rPr>
                        <a:t>Speak to staff member</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Be early</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Check school map</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Avoid lesson </a:t>
                      </a:r>
                    </a:p>
                  </a:txBody>
                  <a:tcPr>
                    <a:solidFill>
                      <a:schemeClr val="bg1"/>
                    </a:solidFill>
                  </a:tcPr>
                </a:tc>
                <a:tc>
                  <a:txBody>
                    <a:bodyPr/>
                    <a:lstStyle/>
                    <a:p>
                      <a:pPr marL="0" indent="0">
                        <a:buFont typeface="Arial" panose="020B0604020202020204" pitchFamily="34" charset="0"/>
                        <a:buNone/>
                      </a:pPr>
                      <a:r>
                        <a:rPr lang="en-GB" sz="2400" baseline="0" dirty="0">
                          <a:solidFill>
                            <a:schemeClr val="tx1"/>
                          </a:solidFill>
                        </a:rPr>
                        <a:t>Help and/or guide me. Might ignore you and/ or be too busy</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Prepared but not practical </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Might not be able to read it but can help </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Get into trouble </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txBody>
                  <a:tcPr>
                    <a:solidFill>
                      <a:schemeClr val="bg1"/>
                    </a:solidFill>
                  </a:tcPr>
                </a:tc>
                <a:tc>
                  <a:txBody>
                    <a:bodyPr/>
                    <a:lstStyle/>
                    <a:p>
                      <a:pPr marL="0" indent="0">
                        <a:buFont typeface="Arial" panose="020B0604020202020204" pitchFamily="34" charset="0"/>
                        <a:buNone/>
                      </a:pPr>
                      <a:r>
                        <a:rPr lang="en-GB" sz="2400" baseline="0" dirty="0">
                          <a:solidFill>
                            <a:schemeClr val="tx1"/>
                          </a:solidFill>
                        </a:rPr>
                        <a:t>Yes</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Yes or no</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Yes</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No</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txBody>
                  <a:tcPr>
                    <a:solidFill>
                      <a:schemeClr val="bg1"/>
                    </a:solidFill>
                  </a:tcPr>
                </a:tc>
                <a:tc>
                  <a:txBody>
                    <a:bodyPr/>
                    <a:lstStyle/>
                    <a:p>
                      <a:pPr marL="0" indent="0">
                        <a:buFont typeface="Arial" panose="020B0604020202020204" pitchFamily="34" charset="0"/>
                        <a:buNone/>
                      </a:pPr>
                      <a:r>
                        <a:rPr lang="en-GB" sz="2400" baseline="0" dirty="0">
                          <a:solidFill>
                            <a:schemeClr val="tx1"/>
                          </a:solidFill>
                        </a:rPr>
                        <a:t>8</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6</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9</a:t>
                      </a: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endParaRPr lang="en-GB" sz="2400" baseline="0" dirty="0">
                        <a:solidFill>
                          <a:schemeClr val="tx1"/>
                        </a:solidFill>
                      </a:endParaRPr>
                    </a:p>
                    <a:p>
                      <a:pPr marL="0" indent="0">
                        <a:buFont typeface="Arial" panose="020B0604020202020204" pitchFamily="34" charset="0"/>
                        <a:buNone/>
                      </a:pPr>
                      <a:r>
                        <a:rPr lang="en-GB" sz="2400" baseline="0" dirty="0">
                          <a:solidFill>
                            <a:schemeClr val="tx1"/>
                          </a:solidFill>
                        </a:rPr>
                        <a:t>0</a:t>
                      </a:r>
                    </a:p>
                  </a:txBody>
                  <a:tcPr>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672193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TextBox 2"/>
          <p:cNvSpPr txBox="1"/>
          <p:nvPr/>
        </p:nvSpPr>
        <p:spPr>
          <a:xfrm>
            <a:off x="1050471" y="935210"/>
            <a:ext cx="16230600" cy="1464183"/>
          </a:xfrm>
          <a:prstGeom prst="rect">
            <a:avLst/>
          </a:prstGeom>
        </p:spPr>
        <p:txBody>
          <a:bodyPr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summary</a:t>
            </a:r>
          </a:p>
        </p:txBody>
      </p:sp>
      <p:sp>
        <p:nvSpPr>
          <p:cNvPr id="8" name="TextBox 8"/>
          <p:cNvSpPr txBox="1"/>
          <p:nvPr/>
        </p:nvSpPr>
        <p:spPr>
          <a:xfrm>
            <a:off x="1050471" y="3531319"/>
            <a:ext cx="16916400" cy="5100755"/>
          </a:xfrm>
          <a:prstGeom prst="rect">
            <a:avLst/>
          </a:prstGeom>
        </p:spPr>
        <p:txBody>
          <a:bodyPr wrap="square" lIns="0" tIns="0" rIns="0" bIns="0" rtlCol="0" anchor="t">
            <a:spAutoFit/>
          </a:bodyPr>
          <a:lstStyle/>
          <a:p>
            <a:pPr>
              <a:lnSpc>
                <a:spcPts val="4899"/>
              </a:lnSpc>
              <a:spcBef>
                <a:spcPct val="0"/>
              </a:spcBef>
            </a:pPr>
            <a:r>
              <a:rPr lang="en-US" sz="7200" dirty="0">
                <a:solidFill>
                  <a:schemeClr val="tx1">
                    <a:lumMod val="75000"/>
                    <a:lumOff val="25000"/>
                  </a:schemeClr>
                </a:solidFill>
                <a:latin typeface="One Little Font"/>
                <a:ea typeface="One Little Font"/>
                <a:cs typeface="One Little Font"/>
                <a:sym typeface="One Little Font"/>
              </a:rPr>
              <a:t>Today we have talked through:</a:t>
            </a:r>
          </a:p>
          <a:p>
            <a:pPr>
              <a:lnSpc>
                <a:spcPts val="4899"/>
              </a:lnSpc>
              <a:spcBef>
                <a:spcPct val="0"/>
              </a:spcBef>
            </a:pPr>
            <a:endParaRPr lang="en-US" sz="7200" dirty="0">
              <a:solidFill>
                <a:schemeClr val="tx1">
                  <a:lumMod val="75000"/>
                  <a:lumOff val="25000"/>
                </a:schemeClr>
              </a:solidFill>
              <a:latin typeface="One Little Font"/>
              <a:ea typeface="One Little Font"/>
              <a:cs typeface="One Little Font"/>
              <a:sym typeface="One Little Font"/>
            </a:endParaRPr>
          </a:p>
          <a:p>
            <a:pPr>
              <a:lnSpc>
                <a:spcPts val="4899"/>
              </a:lnSpc>
              <a:spcBef>
                <a:spcPct val="0"/>
              </a:spcBef>
            </a:pPr>
            <a:endParaRPr lang="en-US" sz="6000" dirty="0">
              <a:solidFill>
                <a:schemeClr val="tx1">
                  <a:lumMod val="75000"/>
                  <a:lumOff val="25000"/>
                </a:schemeClr>
              </a:solidFill>
              <a:latin typeface="One Little Font"/>
              <a:ea typeface="One Little Font"/>
              <a:cs typeface="One Little Font"/>
              <a:sym typeface="One Little Font"/>
            </a:endParaRPr>
          </a:p>
          <a:p>
            <a:pPr marL="857250" indent="-857250">
              <a:lnSpc>
                <a:spcPts val="4899"/>
              </a:lnSpc>
              <a:spcBef>
                <a:spcPct val="0"/>
              </a:spcBef>
              <a:buFont typeface="Arial" panose="020B0604020202020204" pitchFamily="34" charset="0"/>
              <a:buChar char="•"/>
            </a:pPr>
            <a:r>
              <a:rPr lang="en-US" sz="6000" dirty="0">
                <a:solidFill>
                  <a:schemeClr val="tx1">
                    <a:lumMod val="75000"/>
                    <a:lumOff val="25000"/>
                  </a:schemeClr>
                </a:solidFill>
                <a:latin typeface="One Little Font"/>
                <a:ea typeface="One Little Font"/>
                <a:cs typeface="One Little Font"/>
                <a:sym typeface="One Little Font"/>
              </a:rPr>
              <a:t>What stress is and when it can be helpful.</a:t>
            </a:r>
          </a:p>
          <a:p>
            <a:pPr marL="857250" indent="-857250">
              <a:lnSpc>
                <a:spcPts val="4899"/>
              </a:lnSpc>
              <a:spcBef>
                <a:spcPct val="0"/>
              </a:spcBef>
              <a:buFont typeface="Arial" panose="020B0604020202020204" pitchFamily="34" charset="0"/>
              <a:buChar char="•"/>
            </a:pPr>
            <a:endParaRPr lang="en-US" sz="6000" dirty="0">
              <a:solidFill>
                <a:schemeClr val="tx1">
                  <a:lumMod val="75000"/>
                  <a:lumOff val="25000"/>
                </a:schemeClr>
              </a:solidFill>
              <a:latin typeface="One Little Font"/>
              <a:ea typeface="One Little Font"/>
              <a:cs typeface="One Little Font"/>
              <a:sym typeface="One Little Font"/>
            </a:endParaRPr>
          </a:p>
          <a:p>
            <a:pPr marL="857250" indent="-857250">
              <a:lnSpc>
                <a:spcPts val="4899"/>
              </a:lnSpc>
              <a:spcBef>
                <a:spcPct val="0"/>
              </a:spcBef>
              <a:buFont typeface="Arial" panose="020B0604020202020204" pitchFamily="34" charset="0"/>
              <a:buChar char="•"/>
            </a:pPr>
            <a:r>
              <a:rPr lang="en-US" sz="6000" dirty="0">
                <a:solidFill>
                  <a:schemeClr val="tx1">
                    <a:lumMod val="75000"/>
                    <a:lumOff val="25000"/>
                  </a:schemeClr>
                </a:solidFill>
                <a:latin typeface="One Little Font"/>
                <a:ea typeface="One Little Font"/>
                <a:cs typeface="One Little Font"/>
                <a:sym typeface="One Little Font"/>
              </a:rPr>
              <a:t>The cycle of exam anxiety. </a:t>
            </a:r>
          </a:p>
          <a:p>
            <a:pPr marL="857250" indent="-857250">
              <a:lnSpc>
                <a:spcPts val="4899"/>
              </a:lnSpc>
              <a:spcBef>
                <a:spcPct val="0"/>
              </a:spcBef>
              <a:buFont typeface="Arial" panose="020B0604020202020204" pitchFamily="34" charset="0"/>
              <a:buChar char="•"/>
            </a:pPr>
            <a:endParaRPr lang="en-US" sz="6000" dirty="0">
              <a:solidFill>
                <a:schemeClr val="tx1">
                  <a:lumMod val="75000"/>
                  <a:lumOff val="25000"/>
                </a:schemeClr>
              </a:solidFill>
              <a:latin typeface="One Little Font"/>
              <a:ea typeface="One Little Font"/>
              <a:cs typeface="One Little Font"/>
              <a:sym typeface="One Little Font"/>
            </a:endParaRPr>
          </a:p>
          <a:p>
            <a:pPr marL="857250" indent="-857250">
              <a:lnSpc>
                <a:spcPts val="4899"/>
              </a:lnSpc>
              <a:spcBef>
                <a:spcPct val="0"/>
              </a:spcBef>
              <a:buFont typeface="Arial" panose="020B0604020202020204" pitchFamily="34" charset="0"/>
              <a:buChar char="•"/>
            </a:pPr>
            <a:r>
              <a:rPr lang="en-US" sz="6000" dirty="0">
                <a:solidFill>
                  <a:schemeClr val="tx1">
                    <a:lumMod val="75000"/>
                    <a:lumOff val="25000"/>
                  </a:schemeClr>
                </a:solidFill>
                <a:latin typeface="One Little Font"/>
                <a:ea typeface="One Little Font"/>
                <a:cs typeface="One Little Font"/>
                <a:sym typeface="One Little Font"/>
              </a:rPr>
              <a:t>Techniques to help your child with exam anxiety.</a:t>
            </a:r>
          </a:p>
        </p:txBody>
      </p:sp>
      <p:pic>
        <p:nvPicPr>
          <p:cNvPr id="6" name="Picture 5">
            <a:extLst>
              <a:ext uri="{FF2B5EF4-FFF2-40B4-BE49-F238E27FC236}">
                <a16:creationId xmlns:a16="http://schemas.microsoft.com/office/drawing/2014/main" id="{61C6BB11-7B05-3845-A885-2BB1E51CDA1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spTree>
    <p:extLst>
      <p:ext uri="{BB962C8B-B14F-4D97-AF65-F5344CB8AC3E}">
        <p14:creationId xmlns:p14="http://schemas.microsoft.com/office/powerpoint/2010/main" val="31193377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a:extLst>
            <a:ext uri="{FF2B5EF4-FFF2-40B4-BE49-F238E27FC236}">
              <a16:creationId xmlns:a16="http://schemas.microsoft.com/office/drawing/2014/main" id="{6EA2C9D7-4925-5262-0081-1537811A007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03CD080-4C6A-6A4A-EB35-0DF2C678362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916400" y="9687800"/>
            <a:ext cx="1371600" cy="588370"/>
          </a:xfrm>
          <a:prstGeom prst="rect">
            <a:avLst/>
          </a:prstGeom>
          <a:noFill/>
          <a:ln>
            <a:noFill/>
          </a:ln>
        </p:spPr>
      </p:pic>
      <p:pic>
        <p:nvPicPr>
          <p:cNvPr id="11" name="Picture 10">
            <a:extLst>
              <a:ext uri="{FF2B5EF4-FFF2-40B4-BE49-F238E27FC236}">
                <a16:creationId xmlns:a16="http://schemas.microsoft.com/office/drawing/2014/main" id="{E37ABA4E-9448-2890-1FDA-059E9B3D1292}"/>
              </a:ext>
            </a:extLst>
          </p:cNvPr>
          <p:cNvPicPr>
            <a:picLocks noChangeAspect="1"/>
          </p:cNvPicPr>
          <p:nvPr/>
        </p:nvPicPr>
        <p:blipFill>
          <a:blip r:embed="rId3"/>
          <a:stretch>
            <a:fillRect/>
          </a:stretch>
        </p:blipFill>
        <p:spPr>
          <a:xfrm>
            <a:off x="936294" y="374650"/>
            <a:ext cx="8206569" cy="9253955"/>
          </a:xfrm>
          <a:prstGeom prst="rect">
            <a:avLst/>
          </a:prstGeom>
        </p:spPr>
      </p:pic>
      <p:pic>
        <p:nvPicPr>
          <p:cNvPr id="13" name="Picture 12">
            <a:extLst>
              <a:ext uri="{FF2B5EF4-FFF2-40B4-BE49-F238E27FC236}">
                <a16:creationId xmlns:a16="http://schemas.microsoft.com/office/drawing/2014/main" id="{8DC4066C-7B3B-B92B-A9CF-E93216810C4B}"/>
              </a:ext>
            </a:extLst>
          </p:cNvPr>
          <p:cNvPicPr>
            <a:picLocks noChangeAspect="1"/>
          </p:cNvPicPr>
          <p:nvPr/>
        </p:nvPicPr>
        <p:blipFill>
          <a:blip r:embed="rId4"/>
          <a:stretch>
            <a:fillRect/>
          </a:stretch>
        </p:blipFill>
        <p:spPr>
          <a:xfrm>
            <a:off x="9437807" y="4305278"/>
            <a:ext cx="8242513" cy="1676443"/>
          </a:xfrm>
          <a:prstGeom prst="rect">
            <a:avLst/>
          </a:prstGeom>
        </p:spPr>
      </p:pic>
      <p:sp>
        <p:nvSpPr>
          <p:cNvPr id="14" name="TextBox 2">
            <a:extLst>
              <a:ext uri="{FF2B5EF4-FFF2-40B4-BE49-F238E27FC236}">
                <a16:creationId xmlns:a16="http://schemas.microsoft.com/office/drawing/2014/main" id="{C766A4B5-DBC5-3913-EE4B-94EF07C2F5BA}"/>
              </a:ext>
            </a:extLst>
          </p:cNvPr>
          <p:cNvSpPr txBox="1"/>
          <p:nvPr/>
        </p:nvSpPr>
        <p:spPr>
          <a:xfrm>
            <a:off x="10443027" y="869950"/>
            <a:ext cx="6232071" cy="1464183"/>
          </a:xfrm>
          <a:prstGeom prst="rect">
            <a:avLst/>
          </a:prstGeom>
        </p:spPr>
        <p:txBody>
          <a:bodyPr wrap="square" lIns="0" tIns="0" rIns="0" bIns="0" rtlCol="0" anchor="t">
            <a:spAutoFit/>
          </a:bodyPr>
          <a:lstStyle/>
          <a:p>
            <a:pPr algn="ctr">
              <a:lnSpc>
                <a:spcPts val="12383"/>
              </a:lnSpc>
            </a:pPr>
            <a:r>
              <a:rPr lang="en-US" sz="7200" dirty="0">
                <a:solidFill>
                  <a:srgbClr val="5E7E8F"/>
                </a:solidFill>
                <a:latin typeface="Bobby Jones Soft"/>
                <a:ea typeface="Bobby Jones Soft"/>
                <a:cs typeface="Bobby Jones Soft"/>
                <a:sym typeface="Bobby Jones Soft"/>
              </a:rPr>
              <a:t>Apps </a:t>
            </a:r>
          </a:p>
        </p:txBody>
      </p:sp>
      <p:pic>
        <p:nvPicPr>
          <p:cNvPr id="3087" name="Picture 15" descr="| Balance Support Help Center home page">
            <a:extLst>
              <a:ext uri="{FF2B5EF4-FFF2-40B4-BE49-F238E27FC236}">
                <a16:creationId xmlns:a16="http://schemas.microsoft.com/office/drawing/2014/main" id="{A1207CB3-26F2-FBD3-4321-4122BE568E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1022350" cy="292100"/>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a:extLst>
              <a:ext uri="{FF2B5EF4-FFF2-40B4-BE49-F238E27FC236}">
                <a16:creationId xmlns:a16="http://schemas.microsoft.com/office/drawing/2014/main" id="{2251B451-6652-CBD9-DBB0-0F84CBD0A09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990600" cy="260350"/>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a:extLst>
              <a:ext uri="{FF2B5EF4-FFF2-40B4-BE49-F238E27FC236}">
                <a16:creationId xmlns:a16="http://schemas.microsoft.com/office/drawing/2014/main" id="{F7A23E52-6F46-3520-4E43-B3344E8386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028700" cy="8699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a:extLst>
              <a:ext uri="{FF2B5EF4-FFF2-40B4-BE49-F238E27FC236}">
                <a16:creationId xmlns:a16="http://schemas.microsoft.com/office/drawing/2014/main" id="{8458BFF6-6D50-E7C9-A554-DE431602D84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0"/>
            <a:ext cx="565150" cy="5334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1CC29EEA-BF93-4BA0-3A50-3770F6F2A95D}"/>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0" y="0"/>
            <a:ext cx="641350" cy="69215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422A21A7-9C12-AF66-5E2F-DDDD9B430B8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028700" cy="36830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7" descr="MindShift Logo">
            <a:extLst>
              <a:ext uri="{FF2B5EF4-FFF2-40B4-BE49-F238E27FC236}">
                <a16:creationId xmlns:a16="http://schemas.microsoft.com/office/drawing/2014/main" id="{E54E627B-69CE-8185-39A2-6CC20C4AFDED}"/>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0"/>
            <a:ext cx="463550" cy="4635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82546A65-A021-E65D-9534-68A2AF44D30D}"/>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0"/>
            <a:ext cx="971550" cy="37465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a:extLst>
              <a:ext uri="{FF2B5EF4-FFF2-40B4-BE49-F238E27FC236}">
                <a16:creationId xmlns:a16="http://schemas.microsoft.com/office/drawing/2014/main" id="{AA3E4D50-778B-E432-1AEF-1353E4F6E93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565150" cy="61595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1">
            <a:extLst>
              <a:ext uri="{FF2B5EF4-FFF2-40B4-BE49-F238E27FC236}">
                <a16:creationId xmlns:a16="http://schemas.microsoft.com/office/drawing/2014/main" id="{672BD4C0-EB08-2764-CD92-B0C98A132FE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1028700" cy="374650"/>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6" descr="Vaia: Study help &amp; AI tools – Apps on ...">
            <a:extLst>
              <a:ext uri="{FF2B5EF4-FFF2-40B4-BE49-F238E27FC236}">
                <a16:creationId xmlns:a16="http://schemas.microsoft.com/office/drawing/2014/main" id="{04953B2A-BFAE-D226-B9C1-15ADD78CA89E}"/>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0"/>
            <a:ext cx="660400" cy="66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9487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Freeform 2"/>
          <p:cNvSpPr/>
          <p:nvPr/>
        </p:nvSpPr>
        <p:spPr>
          <a:xfrm>
            <a:off x="-5158336" y="-597441"/>
            <a:ext cx="12981378" cy="12624390"/>
          </a:xfrm>
          <a:custGeom>
            <a:avLst/>
            <a:gdLst/>
            <a:ahLst/>
            <a:cxnLst/>
            <a:rect l="l" t="t" r="r" b="b"/>
            <a:pathLst>
              <a:path w="12981378" h="12624390">
                <a:moveTo>
                  <a:pt x="0" y="0"/>
                </a:moveTo>
                <a:lnTo>
                  <a:pt x="12981378" y="0"/>
                </a:lnTo>
                <a:lnTo>
                  <a:pt x="12981378" y="12624390"/>
                </a:lnTo>
                <a:lnTo>
                  <a:pt x="0" y="1262439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TextBox 3"/>
          <p:cNvSpPr txBox="1"/>
          <p:nvPr/>
        </p:nvSpPr>
        <p:spPr>
          <a:xfrm>
            <a:off x="6935421" y="1655537"/>
            <a:ext cx="12115800" cy="1602362"/>
          </a:xfrm>
          <a:prstGeom prst="rect">
            <a:avLst/>
          </a:prstGeom>
        </p:spPr>
        <p:txBody>
          <a:bodyPr wrap="square" lIns="0" tIns="0" rIns="0" bIns="0" rtlCol="0" anchor="t">
            <a:spAutoFit/>
          </a:bodyPr>
          <a:lstStyle/>
          <a:p>
            <a:pPr algn="ctr">
              <a:lnSpc>
                <a:spcPts val="12383"/>
              </a:lnSpc>
            </a:pPr>
            <a:r>
              <a:rPr lang="en-US" sz="10862" dirty="0">
                <a:solidFill>
                  <a:srgbClr val="5E7E8F"/>
                </a:solidFill>
                <a:latin typeface="Bobby Jones Soft"/>
                <a:ea typeface="Bobby Jones Soft"/>
                <a:cs typeface="Bobby Jones Soft"/>
                <a:sym typeface="Bobby Jones Soft"/>
              </a:rPr>
              <a:t>Any questions?</a:t>
            </a:r>
          </a:p>
        </p:txBody>
      </p:sp>
      <p:sp>
        <p:nvSpPr>
          <p:cNvPr id="7" name="Freeform 7"/>
          <p:cNvSpPr/>
          <p:nvPr/>
        </p:nvSpPr>
        <p:spPr>
          <a:xfrm flipH="1">
            <a:off x="-1545886" y="1587385"/>
            <a:ext cx="8013780" cy="7112229"/>
          </a:xfrm>
          <a:custGeom>
            <a:avLst/>
            <a:gdLst/>
            <a:ahLst/>
            <a:cxnLst/>
            <a:rect l="l" t="t" r="r" b="b"/>
            <a:pathLst>
              <a:path w="8013780" h="7112229">
                <a:moveTo>
                  <a:pt x="8013780" y="0"/>
                </a:moveTo>
                <a:lnTo>
                  <a:pt x="0" y="0"/>
                </a:lnTo>
                <a:lnTo>
                  <a:pt x="0" y="7112230"/>
                </a:lnTo>
                <a:lnTo>
                  <a:pt x="8013780" y="7112230"/>
                </a:lnTo>
                <a:lnTo>
                  <a:pt x="801378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pic>
        <p:nvPicPr>
          <p:cNvPr id="8" name="Google Shape;268;p34">
            <a:extLst>
              <a:ext uri="{FF2B5EF4-FFF2-40B4-BE49-F238E27FC236}">
                <a16:creationId xmlns:a16="http://schemas.microsoft.com/office/drawing/2014/main" id="{E1E2C03C-1517-9949-A70B-F96B3B0843E3}"/>
              </a:ext>
            </a:extLst>
          </p:cNvPr>
          <p:cNvPicPr preferRelativeResize="0"/>
          <p:nvPr/>
        </p:nvPicPr>
        <p:blipFill>
          <a:blip r:embed="rId4">
            <a:alphaModFix/>
          </a:blip>
          <a:stretch>
            <a:fillRect/>
          </a:stretch>
        </p:blipFill>
        <p:spPr>
          <a:xfrm>
            <a:off x="9753600" y="3924300"/>
            <a:ext cx="6275240" cy="55626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BF3EC"/>
        </a:solidFill>
        <a:effectLst/>
      </p:bgPr>
    </p:bg>
    <p:spTree>
      <p:nvGrpSpPr>
        <p:cNvPr id="1" name=""/>
        <p:cNvGrpSpPr/>
        <p:nvPr/>
      </p:nvGrpSpPr>
      <p:grpSpPr>
        <a:xfrm>
          <a:off x="0" y="0"/>
          <a:ext cx="0" cy="0"/>
          <a:chOff x="0" y="0"/>
          <a:chExt cx="0" cy="0"/>
        </a:xfrm>
      </p:grpSpPr>
      <p:sp>
        <p:nvSpPr>
          <p:cNvPr id="2" name="Freeform 2"/>
          <p:cNvSpPr/>
          <p:nvPr/>
        </p:nvSpPr>
        <p:spPr>
          <a:xfrm rot="-508891">
            <a:off x="8433093" y="-1349190"/>
            <a:ext cx="5162848" cy="3620447"/>
          </a:xfrm>
          <a:custGeom>
            <a:avLst/>
            <a:gdLst/>
            <a:ahLst/>
            <a:cxnLst/>
            <a:rect l="l" t="t" r="r" b="b"/>
            <a:pathLst>
              <a:path w="5162848" h="3620447">
                <a:moveTo>
                  <a:pt x="0" y="0"/>
                </a:moveTo>
                <a:lnTo>
                  <a:pt x="5162848" y="0"/>
                </a:lnTo>
                <a:lnTo>
                  <a:pt x="5162848" y="3620447"/>
                </a:lnTo>
                <a:lnTo>
                  <a:pt x="0" y="362044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rot="376728">
            <a:off x="3509803" y="7849453"/>
            <a:ext cx="5776678" cy="4050896"/>
          </a:xfrm>
          <a:custGeom>
            <a:avLst/>
            <a:gdLst/>
            <a:ahLst/>
            <a:cxnLst/>
            <a:rect l="l" t="t" r="r" b="b"/>
            <a:pathLst>
              <a:path w="5776678" h="4050896">
                <a:moveTo>
                  <a:pt x="0" y="0"/>
                </a:moveTo>
                <a:lnTo>
                  <a:pt x="5776678" y="0"/>
                </a:lnTo>
                <a:lnTo>
                  <a:pt x="5776678" y="4050895"/>
                </a:lnTo>
                <a:lnTo>
                  <a:pt x="0" y="405089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695773">
            <a:off x="15549553" y="2974106"/>
            <a:ext cx="3870441" cy="4614535"/>
          </a:xfrm>
          <a:custGeom>
            <a:avLst/>
            <a:gdLst/>
            <a:ahLst/>
            <a:cxnLst/>
            <a:rect l="l" t="t" r="r" b="b"/>
            <a:pathLst>
              <a:path w="3870441" h="4614535">
                <a:moveTo>
                  <a:pt x="0" y="0"/>
                </a:moveTo>
                <a:lnTo>
                  <a:pt x="3870442" y="0"/>
                </a:lnTo>
                <a:lnTo>
                  <a:pt x="3870442" y="4614535"/>
                </a:lnTo>
                <a:lnTo>
                  <a:pt x="0" y="461453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rot="-371222" flipH="1">
            <a:off x="-677707" y="5463819"/>
            <a:ext cx="3412814" cy="4239521"/>
          </a:xfrm>
          <a:custGeom>
            <a:avLst/>
            <a:gdLst/>
            <a:ahLst/>
            <a:cxnLst/>
            <a:rect l="l" t="t" r="r" b="b"/>
            <a:pathLst>
              <a:path w="3412814" h="4239521">
                <a:moveTo>
                  <a:pt x="3412814" y="0"/>
                </a:moveTo>
                <a:lnTo>
                  <a:pt x="0" y="0"/>
                </a:lnTo>
                <a:lnTo>
                  <a:pt x="0" y="4239521"/>
                </a:lnTo>
                <a:lnTo>
                  <a:pt x="3412814" y="4239521"/>
                </a:lnTo>
                <a:lnTo>
                  <a:pt x="3412814"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rot="650727" flipH="1">
            <a:off x="-828532" y="431031"/>
            <a:ext cx="3714464" cy="4402327"/>
          </a:xfrm>
          <a:custGeom>
            <a:avLst/>
            <a:gdLst/>
            <a:ahLst/>
            <a:cxnLst/>
            <a:rect l="l" t="t" r="r" b="b"/>
            <a:pathLst>
              <a:path w="3714464" h="4402327">
                <a:moveTo>
                  <a:pt x="3714464" y="0"/>
                </a:moveTo>
                <a:lnTo>
                  <a:pt x="0" y="0"/>
                </a:lnTo>
                <a:lnTo>
                  <a:pt x="0" y="4402328"/>
                </a:lnTo>
                <a:lnTo>
                  <a:pt x="3714464" y="4402328"/>
                </a:lnTo>
                <a:lnTo>
                  <a:pt x="3714464"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rot="-313148">
            <a:off x="14581066" y="7686937"/>
            <a:ext cx="4067270" cy="3899495"/>
          </a:xfrm>
          <a:custGeom>
            <a:avLst/>
            <a:gdLst/>
            <a:ahLst/>
            <a:cxnLst/>
            <a:rect l="l" t="t" r="r" b="b"/>
            <a:pathLst>
              <a:path w="4067270" h="3899495">
                <a:moveTo>
                  <a:pt x="0" y="0"/>
                </a:moveTo>
                <a:lnTo>
                  <a:pt x="4067269" y="0"/>
                </a:lnTo>
                <a:lnTo>
                  <a:pt x="4067269" y="3899495"/>
                </a:lnTo>
                <a:lnTo>
                  <a:pt x="0" y="3899495"/>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Freeform 8"/>
          <p:cNvSpPr/>
          <p:nvPr/>
        </p:nvSpPr>
        <p:spPr>
          <a:xfrm rot="698859">
            <a:off x="14570679" y="-785369"/>
            <a:ext cx="4088043" cy="3628138"/>
          </a:xfrm>
          <a:custGeom>
            <a:avLst/>
            <a:gdLst/>
            <a:ahLst/>
            <a:cxnLst/>
            <a:rect l="l" t="t" r="r" b="b"/>
            <a:pathLst>
              <a:path w="4088043" h="3628138">
                <a:moveTo>
                  <a:pt x="0" y="0"/>
                </a:moveTo>
                <a:lnTo>
                  <a:pt x="4088043" y="0"/>
                </a:lnTo>
                <a:lnTo>
                  <a:pt x="4088043" y="3628138"/>
                </a:lnTo>
                <a:lnTo>
                  <a:pt x="0" y="3628138"/>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rot="-10613356">
            <a:off x="2787462" y="-1403916"/>
            <a:ext cx="4899704" cy="3729899"/>
          </a:xfrm>
          <a:custGeom>
            <a:avLst/>
            <a:gdLst/>
            <a:ahLst/>
            <a:cxnLst/>
            <a:rect l="l" t="t" r="r" b="b"/>
            <a:pathLst>
              <a:path w="4899704" h="3729899">
                <a:moveTo>
                  <a:pt x="0" y="0"/>
                </a:moveTo>
                <a:lnTo>
                  <a:pt x="4899704" y="0"/>
                </a:lnTo>
                <a:lnTo>
                  <a:pt x="4899704" y="3729899"/>
                </a:lnTo>
                <a:lnTo>
                  <a:pt x="0" y="3729899"/>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0" name="Freeform 10"/>
          <p:cNvSpPr/>
          <p:nvPr/>
        </p:nvSpPr>
        <p:spPr>
          <a:xfrm rot="4073510" flipH="1">
            <a:off x="10820187" y="6888480"/>
            <a:ext cx="2937003" cy="4086266"/>
          </a:xfrm>
          <a:custGeom>
            <a:avLst/>
            <a:gdLst/>
            <a:ahLst/>
            <a:cxnLst/>
            <a:rect l="l" t="t" r="r" b="b"/>
            <a:pathLst>
              <a:path w="2937003" h="4086266">
                <a:moveTo>
                  <a:pt x="2937003" y="0"/>
                </a:moveTo>
                <a:lnTo>
                  <a:pt x="0" y="0"/>
                </a:lnTo>
                <a:lnTo>
                  <a:pt x="0" y="4086265"/>
                </a:lnTo>
                <a:lnTo>
                  <a:pt x="2937003" y="4086265"/>
                </a:lnTo>
                <a:lnTo>
                  <a:pt x="2937003"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1" name="TextBox 11"/>
          <p:cNvSpPr txBox="1"/>
          <p:nvPr/>
        </p:nvSpPr>
        <p:spPr>
          <a:xfrm>
            <a:off x="4311367" y="3380104"/>
            <a:ext cx="8204006" cy="1602362"/>
          </a:xfrm>
          <a:prstGeom prst="rect">
            <a:avLst/>
          </a:prstGeom>
        </p:spPr>
        <p:txBody>
          <a:bodyPr wrap="square" lIns="0" tIns="0" rIns="0" bIns="0" rtlCol="0" anchor="t">
            <a:spAutoFit/>
          </a:bodyPr>
          <a:lstStyle/>
          <a:p>
            <a:pPr algn="ctr">
              <a:lnSpc>
                <a:spcPts val="12383"/>
              </a:lnSpc>
            </a:pPr>
            <a:r>
              <a:rPr lang="en-US" sz="10862" dirty="0">
                <a:solidFill>
                  <a:srgbClr val="5E7E8F"/>
                </a:solidFill>
                <a:latin typeface="Bobby Jones Soft"/>
                <a:ea typeface="Bobby Jones Soft"/>
                <a:cs typeface="Bobby Jones Soft"/>
                <a:sym typeface="Bobby Jones Soft"/>
              </a:rPr>
              <a:t>The End!</a:t>
            </a:r>
          </a:p>
        </p:txBody>
      </p:sp>
      <p:sp>
        <p:nvSpPr>
          <p:cNvPr id="12" name="Freeform 12"/>
          <p:cNvSpPr/>
          <p:nvPr/>
        </p:nvSpPr>
        <p:spPr>
          <a:xfrm>
            <a:off x="5304681" y="2589779"/>
            <a:ext cx="7315200" cy="740664"/>
          </a:xfrm>
          <a:custGeom>
            <a:avLst/>
            <a:gdLst/>
            <a:ahLst/>
            <a:cxnLst/>
            <a:rect l="l" t="t" r="r" b="b"/>
            <a:pathLst>
              <a:path w="7315200" h="740664">
                <a:moveTo>
                  <a:pt x="0" y="0"/>
                </a:moveTo>
                <a:lnTo>
                  <a:pt x="7315200" y="0"/>
                </a:lnTo>
                <a:lnTo>
                  <a:pt x="7315200" y="740664"/>
                </a:lnTo>
                <a:lnTo>
                  <a:pt x="0" y="740664"/>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 name="TextBox 13"/>
          <p:cNvSpPr txBox="1"/>
          <p:nvPr/>
        </p:nvSpPr>
        <p:spPr>
          <a:xfrm>
            <a:off x="5304681" y="2443479"/>
            <a:ext cx="6984007" cy="936625"/>
          </a:xfrm>
          <a:prstGeom prst="rect">
            <a:avLst/>
          </a:prstGeom>
        </p:spPr>
        <p:txBody>
          <a:bodyPr lIns="0" tIns="0" rIns="0" bIns="0" rtlCol="0" anchor="t">
            <a:spAutoFit/>
          </a:bodyPr>
          <a:lstStyle/>
          <a:p>
            <a:pPr algn="ctr">
              <a:lnSpc>
                <a:spcPts val="7699"/>
              </a:lnSpc>
              <a:spcBef>
                <a:spcPct val="0"/>
              </a:spcBef>
            </a:pPr>
            <a:r>
              <a:rPr lang="en-US" sz="5499" dirty="0">
                <a:solidFill>
                  <a:srgbClr val="000000"/>
                </a:solidFill>
                <a:latin typeface="Hibernate"/>
                <a:ea typeface="Hibernate"/>
                <a:cs typeface="Hibernate"/>
                <a:sym typeface="Hibernate"/>
              </a:rPr>
              <a:t>Thanks for listening!</a:t>
            </a:r>
          </a:p>
        </p:txBody>
      </p:sp>
      <p:pic>
        <p:nvPicPr>
          <p:cNvPr id="1026" name="Picture 2">
            <a:extLst>
              <a:ext uri="{FF2B5EF4-FFF2-40B4-BE49-F238E27FC236}">
                <a16:creationId xmlns:a16="http://schemas.microsoft.com/office/drawing/2014/main" id="{2BBB6771-BE96-09FD-C4E1-B1D143B99A0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977009" y="5548209"/>
            <a:ext cx="4764686" cy="4764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TotalTime>
  <Words>1360</Words>
  <Application>Microsoft Office PowerPoint</Application>
  <PresentationFormat>Custom</PresentationFormat>
  <Paragraphs>230</Paragraphs>
  <Slides>34</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Calibri</vt:lpstr>
      <vt:lpstr>One Little Font</vt:lpstr>
      <vt:lpstr>Bobby Jones Soft</vt:lpstr>
      <vt:lpstr>Bahnschrift</vt:lpstr>
      <vt:lpstr>Bradley Hand ITC</vt:lpstr>
      <vt:lpstr>Arial</vt:lpstr>
      <vt:lpstr>Courier New</vt:lpstr>
      <vt:lpstr>Hibernate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Prado Lia - Hertfordshire Partnership University NHS Foundation Trust</dc:creator>
  <cp:lastModifiedBy>Lisa Carpineta</cp:lastModifiedBy>
  <cp:revision>17</cp:revision>
  <dcterms:created xsi:type="dcterms:W3CDTF">2006-08-16T00:00:00Z</dcterms:created>
  <dcterms:modified xsi:type="dcterms:W3CDTF">2026-05-08T16:21:00Z</dcterms:modified>
  <dc:identifier>DAHItvRXWPU</dc:identifier>
</cp:coreProperties>
</file>